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9" r:id="rId1"/>
  </p:sldMasterIdLst>
  <p:sldIdLst>
    <p:sldId id="256" r:id="rId2"/>
    <p:sldId id="257" r:id="rId3"/>
    <p:sldId id="258" r:id="rId4"/>
    <p:sldId id="261" r:id="rId5"/>
    <p:sldId id="259" r:id="rId6"/>
    <p:sldId id="271" r:id="rId7"/>
    <p:sldId id="260" r:id="rId8"/>
    <p:sldId id="262" r:id="rId9"/>
    <p:sldId id="267" r:id="rId10"/>
    <p:sldId id="264" r:id="rId11"/>
    <p:sldId id="265" r:id="rId12"/>
    <p:sldId id="263" r:id="rId13"/>
    <p:sldId id="268" r:id="rId14"/>
    <p:sldId id="269" r:id="rId15"/>
    <p:sldId id="270" r:id="rId16"/>
    <p:sldId id="272" r:id="rId17"/>
    <p:sldId id="288" r:id="rId18"/>
    <p:sldId id="282" r:id="rId19"/>
    <p:sldId id="273" r:id="rId20"/>
    <p:sldId id="274" r:id="rId21"/>
    <p:sldId id="275" r:id="rId22"/>
    <p:sldId id="284" r:id="rId23"/>
    <p:sldId id="285" r:id="rId24"/>
    <p:sldId id="276" r:id="rId25"/>
    <p:sldId id="277" r:id="rId26"/>
    <p:sldId id="278" r:id="rId27"/>
    <p:sldId id="279" r:id="rId28"/>
    <p:sldId id="287" r:id="rId29"/>
    <p:sldId id="286" r:id="rId30"/>
    <p:sldId id="281" r:id="rId31"/>
    <p:sldId id="280" r:id="rId32"/>
    <p:sldId id="283"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112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37686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76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761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03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32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990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6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456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762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390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7572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135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4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25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24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33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40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3/13/2017</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824392"/>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s://www.youtube.com/watch?v=QrH0S68-luc" TargetMode="Externa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sc.org/documents/environmental-benefits/measuring-environmental-impacts-report-2011/fishery-case-studi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4.3 Aquatic Food Production Systems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798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Unsustainable Wild Fishing Industry</a:t>
            </a:r>
            <a:endParaRPr lang="en-US" dirty="0"/>
          </a:p>
        </p:txBody>
      </p:sp>
      <p:sp>
        <p:nvSpPr>
          <p:cNvPr id="3" name="Content Placeholder 2"/>
          <p:cNvSpPr>
            <a:spLocks noGrp="1"/>
          </p:cNvSpPr>
          <p:nvPr>
            <p:ph idx="1"/>
          </p:nvPr>
        </p:nvSpPr>
        <p:spPr>
          <a:xfrm>
            <a:off x="827700" y="2052925"/>
            <a:ext cx="7620264" cy="4361523"/>
          </a:xfrm>
        </p:spPr>
        <p:txBody>
          <a:bodyPr>
            <a:normAutofit fontScale="92500" lnSpcReduction="10000"/>
          </a:bodyPr>
          <a:lstStyle/>
          <a:p>
            <a:r>
              <a:rPr lang="en-US" dirty="0" smtClean="0"/>
              <a:t>We are so good at finding and catching fish that fish populations are being depleted very quickly</a:t>
            </a:r>
          </a:p>
          <a:p>
            <a:r>
              <a:rPr lang="en-US" dirty="0" smtClean="0"/>
              <a:t>Once we catch larger specimens, we catch smaller and smaller ones and do not leave them to mature and reproduce</a:t>
            </a:r>
          </a:p>
          <a:p>
            <a:r>
              <a:rPr lang="en-US" u="sng" dirty="0" smtClean="0"/>
              <a:t>Commercial fishing uses satellite technology, GPS, and other fish finding scanning technology or military quality</a:t>
            </a:r>
          </a:p>
          <a:p>
            <a:r>
              <a:rPr lang="en-US" u="sng" dirty="0" smtClean="0"/>
              <a:t>Fishing fleets are larger with refrigeration techniques </a:t>
            </a:r>
            <a:r>
              <a:rPr lang="en-US" dirty="0" smtClean="0"/>
              <a:t>including blast freezing so that can stay at sea for weeks/season</a:t>
            </a:r>
          </a:p>
          <a:p>
            <a:r>
              <a:rPr lang="en-US" u="sng" dirty="0" smtClean="0"/>
              <a:t>Indiscriminate fishing gear will take all organisms in an area</a:t>
            </a:r>
            <a:r>
              <a:rPr lang="en-US" dirty="0" smtClean="0"/>
              <a:t>, whether they are target species or not</a:t>
            </a:r>
          </a:p>
          <a:p>
            <a:r>
              <a:rPr lang="en-US" u="sng" dirty="0" smtClean="0"/>
              <a:t>Trawlers drag huge nets over seabed virtually clearcutting </a:t>
            </a:r>
            <a:r>
              <a:rPr lang="en-US" dirty="0" smtClean="0"/>
              <a:t>it</a:t>
            </a:r>
            <a:endParaRPr lang="en-US" dirty="0"/>
          </a:p>
        </p:txBody>
      </p:sp>
      <p:pic>
        <p:nvPicPr>
          <p:cNvPr id="4" name="Picture 8" descr="https://upload.wikimedia.org/wikipedia/commons/thumb/9/91/Global_wild_fish_capture.png/300px-Global_wild_fish_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825" y="1707541"/>
            <a:ext cx="6962014" cy="43628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ationalgeographic.com/foodfeatures/aquaculture/images/pair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00" y="898116"/>
            <a:ext cx="7384515" cy="55163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s.nationalgeographic.com/wpf/media-live/photos/000/003/cache/seiner-net-tuna_373_6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824" y="923552"/>
            <a:ext cx="7099797" cy="5324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ildliferesearch.org/wp-content/uploads/2011/09/overfish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419" y="1421067"/>
            <a:ext cx="6773379" cy="447043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s-media-cache-ak0.pinimg.com/originals/4c/7b/7a/4c7b7a71c6a2cc09c5b26b338631f0d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957" y="1245074"/>
            <a:ext cx="7620000" cy="50863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i0.wp.com/www.fishhunter.org/wp-content/uploads/2016/08/Commercial-Fishing.jpg?fit=600%2C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92" y="1262347"/>
            <a:ext cx="7766305" cy="517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078"/>
                                        </p:tgtEl>
                                      </p:cBhvr>
                                    </p:animEffect>
                                    <p:set>
                                      <p:cBhvr>
                                        <p:cTn id="44" dur="1" fill="hold">
                                          <p:stCondLst>
                                            <p:cond delay="499"/>
                                          </p:stCondLst>
                                        </p:cTn>
                                        <p:tgtEl>
                                          <p:spTgt spid="307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8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080"/>
                                        </p:tgtEl>
                                      </p:cBhvr>
                                    </p:animEffect>
                                    <p:set>
                                      <p:cBhvr>
                                        <p:cTn id="53" dur="1" fill="hold">
                                          <p:stCondLst>
                                            <p:cond delay="499"/>
                                          </p:stCondLst>
                                        </p:cTn>
                                        <p:tgtEl>
                                          <p:spTgt spid="308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08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3084"/>
                                        </p:tgtEl>
                                      </p:cBhvr>
                                    </p:animEffect>
                                    <p:set>
                                      <p:cBhvr>
                                        <p:cTn id="62" dur="1" fill="hold">
                                          <p:stCondLst>
                                            <p:cond delay="499"/>
                                          </p:stCondLst>
                                        </p:cTn>
                                        <p:tgtEl>
                                          <p:spTgt spid="308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2000"/>
                                        <p:tgtEl>
                                          <p:spTgt spid="3086"/>
                                        </p:tgtEl>
                                      </p:cBhvr>
                                    </p:animEffect>
                                    <p:set>
                                      <p:cBhvr>
                                        <p:cTn id="71" dur="1" fill="hold">
                                          <p:stCondLst>
                                            <p:cond delay="1999"/>
                                          </p:stCondLst>
                                        </p:cTn>
                                        <p:tgtEl>
                                          <p:spTgt spid="308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tes.psu.edu/aspsy/wp-content/uploads/sites/8070/2015/02/overfishing-info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59" y="-303705"/>
            <a:ext cx="8298614" cy="716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9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Fad?</a:t>
            </a:r>
            <a:endParaRPr lang="en-US" dirty="0"/>
          </a:p>
        </p:txBody>
      </p:sp>
      <p:sp>
        <p:nvSpPr>
          <p:cNvPr id="3" name="Content Placeholder 2"/>
          <p:cNvSpPr>
            <a:spLocks noGrp="1"/>
          </p:cNvSpPr>
          <p:nvPr>
            <p:ph idx="1"/>
          </p:nvPr>
        </p:nvSpPr>
        <p:spPr>
          <a:xfrm>
            <a:off x="484710" y="1479150"/>
            <a:ext cx="7706700" cy="4195481"/>
          </a:xfrm>
        </p:spPr>
        <p:txBody>
          <a:bodyPr/>
          <a:lstStyle/>
          <a:p>
            <a:r>
              <a:rPr lang="en-US" dirty="0" smtClean="0"/>
              <a:t>Human diets are changing</a:t>
            </a:r>
          </a:p>
          <a:p>
            <a:r>
              <a:rPr lang="en-US" u="sng" dirty="0" smtClean="0"/>
              <a:t>Many people in MEDCs are becoming more health conscious </a:t>
            </a:r>
          </a:p>
          <a:p>
            <a:r>
              <a:rPr lang="en-US" u="sng" dirty="0" smtClean="0"/>
              <a:t>Eating less meat from terrestrial animals </a:t>
            </a:r>
            <a:r>
              <a:rPr lang="en-US" dirty="0" smtClean="0"/>
              <a:t>like chicken and beef and </a:t>
            </a:r>
            <a:r>
              <a:rPr lang="en-US" u="sng" dirty="0" smtClean="0"/>
              <a:t>eating more fish</a:t>
            </a:r>
            <a:r>
              <a:rPr lang="en-US" dirty="0" smtClean="0"/>
              <a:t> and vegetables</a:t>
            </a:r>
          </a:p>
          <a:p>
            <a:pPr lvl="1"/>
            <a:r>
              <a:rPr lang="en-US" dirty="0" smtClean="0"/>
              <a:t>lowers saturated fat intake and cholesterol</a:t>
            </a:r>
          </a:p>
          <a:p>
            <a:r>
              <a:rPr lang="en-US" dirty="0" smtClean="0"/>
              <a:t>Now, on average worldwide, each person eats about 44 pounds of fish and only 18 pounds of meat</a:t>
            </a:r>
          </a:p>
          <a:p>
            <a:r>
              <a:rPr lang="en-US" dirty="0" smtClean="0"/>
              <a:t>Historically, higher for meat and lower for fish</a:t>
            </a:r>
          </a:p>
          <a:p>
            <a:r>
              <a:rPr lang="en-US" u="sng" dirty="0" smtClean="0"/>
              <a:t>Most extra fish comes from fish farms since wild caught fishing has reached its limit= aquaculture</a:t>
            </a:r>
          </a:p>
          <a:p>
            <a:pPr lvl="1"/>
            <a:endParaRPr lang="en-US" dirty="0"/>
          </a:p>
        </p:txBody>
      </p:sp>
      <p:pic>
        <p:nvPicPr>
          <p:cNvPr id="2050" name="Picture 2" descr="http://cdn.static-economist.com/sites/default/files/images/print-edition/C/20130810_FNC1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631" y="1146860"/>
            <a:ext cx="5401802" cy="523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Aquaculture</a:t>
            </a:r>
            <a:endParaRPr lang="en-US" dirty="0"/>
          </a:p>
        </p:txBody>
      </p:sp>
      <p:sp>
        <p:nvSpPr>
          <p:cNvPr id="3" name="Content Placeholder 2"/>
          <p:cNvSpPr>
            <a:spLocks noGrp="1"/>
          </p:cNvSpPr>
          <p:nvPr>
            <p:ph idx="1"/>
          </p:nvPr>
        </p:nvSpPr>
        <p:spPr>
          <a:xfrm>
            <a:off x="625643" y="1376741"/>
            <a:ext cx="7956884" cy="5232606"/>
          </a:xfrm>
        </p:spPr>
        <p:txBody>
          <a:bodyPr>
            <a:normAutofit lnSpcReduction="10000"/>
          </a:bodyPr>
          <a:lstStyle/>
          <a:p>
            <a:r>
              <a:rPr lang="en-US" u="sng" dirty="0" smtClean="0"/>
              <a:t>Farming of aquatic organisms in both coastal and inland areas involving interventions in the rearing process to enhance production</a:t>
            </a:r>
          </a:p>
          <a:p>
            <a:r>
              <a:rPr lang="en-US" dirty="0" smtClean="0"/>
              <a:t>We now eat more farmed fish than wild caught fish</a:t>
            </a:r>
          </a:p>
          <a:p>
            <a:r>
              <a:rPr lang="en-US" dirty="0" smtClean="0"/>
              <a:t>However, </a:t>
            </a:r>
            <a:r>
              <a:rPr lang="en-US" u="sng" dirty="0" smtClean="0"/>
              <a:t>we must make fish farming sustainable in order to meet demands</a:t>
            </a:r>
          </a:p>
          <a:p>
            <a:pPr lvl="1"/>
            <a:r>
              <a:rPr lang="en-US" sz="2000" u="sng" dirty="0" smtClean="0"/>
              <a:t>Fishmeal (fish food) uses more trimmings and scraps </a:t>
            </a:r>
            <a:r>
              <a:rPr lang="en-US" sz="2000" dirty="0" smtClean="0"/>
              <a:t>which would have been wasted in the past</a:t>
            </a:r>
          </a:p>
          <a:p>
            <a:pPr lvl="1"/>
            <a:r>
              <a:rPr lang="en-US" sz="2000" u="sng" dirty="0" smtClean="0"/>
              <a:t>Livestock and poultry processing waste is substituted for fishmeal</a:t>
            </a:r>
          </a:p>
          <a:p>
            <a:pPr lvl="1"/>
            <a:r>
              <a:rPr lang="en-US" sz="2000" u="sng" dirty="0" smtClean="0"/>
              <a:t>USDA have proven 8 species of carnivorous fish </a:t>
            </a:r>
            <a:r>
              <a:rPr lang="en-US" sz="2000" dirty="0" smtClean="0"/>
              <a:t>(white sea bass, walleye, rainbow trout, cobia, artic char, yellowtail, Atlantic salmon, </a:t>
            </a:r>
            <a:r>
              <a:rPr lang="en-US" sz="2000" dirty="0" err="1" smtClean="0"/>
              <a:t>coho</a:t>
            </a:r>
            <a:r>
              <a:rPr lang="en-US" sz="2000" dirty="0" smtClean="0"/>
              <a:t> salmon) </a:t>
            </a:r>
            <a:r>
              <a:rPr lang="en-US" sz="2000" u="sng" dirty="0" smtClean="0"/>
              <a:t>can get enough nutrients from alternative sources without eating other fish</a:t>
            </a:r>
            <a:endParaRPr lang="en-US" sz="2000" u="sng" dirty="0"/>
          </a:p>
        </p:txBody>
      </p:sp>
      <p:pic>
        <p:nvPicPr>
          <p:cNvPr id="4" name="Picture 6" descr="http://www.earth-policy.org/images/uploads/graphs_tables/indicator4_2012_wildfar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873" y="1196942"/>
            <a:ext cx="6598423" cy="551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9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Aquaculture</a:t>
            </a:r>
            <a:endParaRPr lang="en-US" dirty="0"/>
          </a:p>
        </p:txBody>
      </p:sp>
      <p:sp>
        <p:nvSpPr>
          <p:cNvPr id="3" name="Content Placeholder 2"/>
          <p:cNvSpPr>
            <a:spLocks noGrp="1"/>
          </p:cNvSpPr>
          <p:nvPr>
            <p:ph idx="1"/>
          </p:nvPr>
        </p:nvSpPr>
        <p:spPr>
          <a:xfrm>
            <a:off x="661173" y="1459833"/>
            <a:ext cx="7760932" cy="5133472"/>
          </a:xfrm>
        </p:spPr>
        <p:txBody>
          <a:bodyPr/>
          <a:lstStyle/>
          <a:p>
            <a:r>
              <a:rPr lang="en-US" u="sng" dirty="0" smtClean="0"/>
              <a:t>China produces 62% of all farmed fish worldwide</a:t>
            </a:r>
          </a:p>
          <a:p>
            <a:pPr lvl="1"/>
            <a:r>
              <a:rPr lang="en-US" dirty="0" smtClean="0"/>
              <a:t>Mostly carp or catfish</a:t>
            </a:r>
          </a:p>
          <a:p>
            <a:r>
              <a:rPr lang="en-US" u="sng" dirty="0" smtClean="0"/>
              <a:t>Fish are grown in rice paddies because their waste serves as a fertilizer for their rice</a:t>
            </a:r>
          </a:p>
          <a:p>
            <a:r>
              <a:rPr lang="en-US" dirty="0" smtClean="0"/>
              <a:t>This system is used in many SE Asian countries</a:t>
            </a:r>
          </a:p>
          <a:p>
            <a:endParaRPr lang="en-US" dirty="0"/>
          </a:p>
        </p:txBody>
      </p:sp>
      <p:pic>
        <p:nvPicPr>
          <p:cNvPr id="8194" name="Picture 2" descr="http://www.ecns.cn/visual/hd/2012/02-01/U364P886T15D3253F104DT201202011008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39" y="1152983"/>
            <a:ext cx="7620000" cy="50673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aquaponicssystems.net/wp-content/uploads/2012/09/Aquaponics-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08" y="1309459"/>
            <a:ext cx="7297062" cy="475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9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Aquaculture</a:t>
            </a:r>
            <a:endParaRPr lang="en-US" dirty="0"/>
          </a:p>
        </p:txBody>
      </p:sp>
      <p:sp>
        <p:nvSpPr>
          <p:cNvPr id="3" name="Content Placeholder 2"/>
          <p:cNvSpPr>
            <a:spLocks noGrp="1"/>
          </p:cNvSpPr>
          <p:nvPr>
            <p:ph idx="1"/>
          </p:nvPr>
        </p:nvSpPr>
        <p:spPr>
          <a:xfrm>
            <a:off x="827699" y="1315453"/>
            <a:ext cx="7337733" cy="5085347"/>
          </a:xfrm>
        </p:spPr>
        <p:txBody>
          <a:bodyPr>
            <a:normAutofit/>
          </a:bodyPr>
          <a:lstStyle/>
          <a:p>
            <a:r>
              <a:rPr lang="en-US" u="sng" dirty="0" smtClean="0"/>
              <a:t>Some aquaculture systems are less efficient</a:t>
            </a:r>
          </a:p>
          <a:p>
            <a:r>
              <a:rPr lang="en-US" dirty="0" smtClean="0"/>
              <a:t>Shrimp and salmon are carnivores and are fed fishmeal or fish oil produced from wild fish</a:t>
            </a:r>
          </a:p>
          <a:p>
            <a:r>
              <a:rPr lang="en-US" dirty="0" smtClean="0"/>
              <a:t>Mangrove swamps have been replaced by fish farms</a:t>
            </a:r>
          </a:p>
          <a:p>
            <a:r>
              <a:rPr lang="en-US" u="sng" dirty="0" smtClean="0"/>
              <a:t>Impacts of fish farms</a:t>
            </a:r>
          </a:p>
          <a:p>
            <a:pPr lvl="1"/>
            <a:r>
              <a:rPr lang="en-US" u="sng" dirty="0" smtClean="0"/>
              <a:t>Loss of habitats</a:t>
            </a:r>
          </a:p>
          <a:p>
            <a:pPr lvl="1"/>
            <a:r>
              <a:rPr lang="en-US" u="sng" dirty="0" smtClean="0"/>
              <a:t>Pollution with feed, antifouling agents, antibiotics and other medicines added to the fish pens</a:t>
            </a:r>
          </a:p>
          <a:p>
            <a:pPr lvl="1"/>
            <a:r>
              <a:rPr lang="en-US" u="sng" dirty="0" smtClean="0"/>
              <a:t>Spread of diseases</a:t>
            </a:r>
          </a:p>
          <a:p>
            <a:pPr lvl="1"/>
            <a:r>
              <a:rPr lang="en-US" u="sng" dirty="0" smtClean="0"/>
              <a:t>Escaped species including GMOs which may survive and interbreed with wild fish</a:t>
            </a:r>
          </a:p>
          <a:p>
            <a:pPr lvl="1"/>
            <a:r>
              <a:rPr lang="en-US" u="sng" dirty="0" smtClean="0"/>
              <a:t>Escaped species may outcompete native species = population crash</a:t>
            </a:r>
            <a:endParaRPr lang="en-US" u="sng" dirty="0"/>
          </a:p>
        </p:txBody>
      </p:sp>
    </p:spTree>
    <p:extLst>
      <p:ext uri="{BB962C8B-B14F-4D97-AF65-F5344CB8AC3E}">
        <p14:creationId xmlns:p14="http://schemas.microsoft.com/office/powerpoint/2010/main" val="32703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Classwork/Homework</a:t>
            </a:r>
            <a:endParaRPr lang="en-US" dirty="0"/>
          </a:p>
        </p:txBody>
      </p:sp>
      <p:sp>
        <p:nvSpPr>
          <p:cNvPr id="3" name="Content Placeholder 2"/>
          <p:cNvSpPr>
            <a:spLocks noGrp="1"/>
          </p:cNvSpPr>
          <p:nvPr>
            <p:ph idx="1"/>
          </p:nvPr>
        </p:nvSpPr>
        <p:spPr>
          <a:xfrm>
            <a:off x="812709" y="1648191"/>
            <a:ext cx="7851605" cy="4482786"/>
          </a:xfrm>
        </p:spPr>
        <p:txBody>
          <a:bodyPr>
            <a:normAutofit/>
          </a:bodyPr>
          <a:lstStyle/>
          <a:p>
            <a:r>
              <a:rPr lang="en-US" sz="2800" dirty="0" smtClean="0"/>
              <a:t>To Do Questions page 218</a:t>
            </a:r>
          </a:p>
          <a:p>
            <a:r>
              <a:rPr lang="en-US" sz="2800" dirty="0" smtClean="0"/>
              <a:t>To Do Questions on bottom of page 224 </a:t>
            </a:r>
          </a:p>
          <a:p>
            <a:pPr lvl="1"/>
            <a:r>
              <a:rPr lang="en-US" sz="2400" dirty="0" smtClean="0"/>
              <a:t>Research two </a:t>
            </a:r>
            <a:r>
              <a:rPr lang="en-US" sz="2400" b="1" dirty="0" smtClean="0"/>
              <a:t>contrasting</a:t>
            </a:r>
            <a:r>
              <a:rPr lang="en-US" sz="2400" dirty="0" smtClean="0"/>
              <a:t> fisheries</a:t>
            </a:r>
          </a:p>
          <a:p>
            <a:pPr lvl="1"/>
            <a:r>
              <a:rPr lang="en-US" sz="2400" dirty="0" smtClean="0"/>
              <a:t>You may use one listed on page 225/To Do</a:t>
            </a:r>
          </a:p>
          <a:p>
            <a:r>
              <a:rPr lang="en-US" sz="2800" dirty="0" smtClean="0"/>
              <a:t>Test on 2.4 (zonation &amp; succession, not biomes) and all of Topic 4</a:t>
            </a:r>
          </a:p>
          <a:p>
            <a:pPr lvl="1"/>
            <a:r>
              <a:rPr lang="en-US" sz="2400" dirty="0" smtClean="0"/>
              <a:t>A Day: March 14</a:t>
            </a:r>
          </a:p>
          <a:p>
            <a:pPr lvl="1"/>
            <a:r>
              <a:rPr lang="en-US" sz="2400" dirty="0" smtClean="0"/>
              <a:t>B Day: March 13</a:t>
            </a:r>
          </a:p>
        </p:txBody>
      </p:sp>
    </p:spTree>
    <p:extLst>
      <p:ext uri="{BB962C8B-B14F-4D97-AF65-F5344CB8AC3E}">
        <p14:creationId xmlns:p14="http://schemas.microsoft.com/office/powerpoint/2010/main" val="13133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66" t="31204" r="53030" b="23868"/>
          <a:stretch/>
        </p:blipFill>
        <p:spPr>
          <a:xfrm>
            <a:off x="2585776" y="1457739"/>
            <a:ext cx="4080068" cy="5016705"/>
          </a:xfrm>
          <a:prstGeom prst="rect">
            <a:avLst/>
          </a:prstGeom>
        </p:spPr>
      </p:pic>
      <p:sp>
        <p:nvSpPr>
          <p:cNvPr id="3" name="Title 2"/>
          <p:cNvSpPr>
            <a:spLocks noGrp="1"/>
          </p:cNvSpPr>
          <p:nvPr>
            <p:ph type="title"/>
          </p:nvPr>
        </p:nvSpPr>
        <p:spPr/>
        <p:txBody>
          <a:bodyPr/>
          <a:lstStyle/>
          <a:p>
            <a:r>
              <a:rPr lang="en-US" dirty="0" smtClean="0"/>
              <a:t>IA Score Conversion</a:t>
            </a:r>
            <a:endParaRPr lang="en-US" dirty="0"/>
          </a:p>
        </p:txBody>
      </p:sp>
    </p:spTree>
    <p:extLst>
      <p:ext uri="{BB962C8B-B14F-4D97-AF65-F5344CB8AC3E}">
        <p14:creationId xmlns:p14="http://schemas.microsoft.com/office/powerpoint/2010/main" val="121601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819561" y="1493950"/>
            <a:ext cx="7054644" cy="4844609"/>
          </a:xfrm>
        </p:spPr>
        <p:txBody>
          <a:bodyPr/>
          <a:lstStyle/>
          <a:p>
            <a:pPr marL="457200" indent="-457200">
              <a:buFont typeface="+mj-lt"/>
              <a:buAutoNum type="arabicPeriod"/>
            </a:pPr>
            <a:r>
              <a:rPr lang="en-US" dirty="0" smtClean="0"/>
              <a:t>In a world committed to a free market, in a global context, have we the right to criticize or control those who use technology and labor efficiencies to produce more food at less cost? (Without intensive agriculture, we could not feed the human population)</a:t>
            </a:r>
          </a:p>
          <a:p>
            <a:pPr marL="457200" indent="-457200">
              <a:buFont typeface="+mj-lt"/>
              <a:buAutoNum type="arabicPeriod"/>
            </a:pPr>
            <a:r>
              <a:rPr lang="en-US" dirty="0"/>
              <a:t>What do we actually mean by ethical food</a:t>
            </a:r>
            <a:r>
              <a:rPr lang="en-US" dirty="0" smtClean="0"/>
              <a:t>?</a:t>
            </a:r>
          </a:p>
          <a:p>
            <a:pPr marL="457200" indent="-457200">
              <a:buFont typeface="+mj-lt"/>
              <a:buAutoNum type="arabicPeriod"/>
            </a:pPr>
            <a:r>
              <a:rPr lang="en-US" dirty="0" smtClean="0"/>
              <a:t>Why does food harvesting/production need to be ethical?</a:t>
            </a:r>
          </a:p>
          <a:p>
            <a:pPr marL="457200" indent="-457200">
              <a:buFont typeface="+mj-lt"/>
              <a:buAutoNum type="arabicPeriod"/>
            </a:pPr>
            <a:r>
              <a:rPr lang="en-US" dirty="0" smtClean="0"/>
              <a:t>What is Fairtrade? Does it help farmers out of poverty or does it make consumers in MEDCs feel better or both?</a:t>
            </a:r>
            <a:endParaRPr lang="en-US" dirty="0"/>
          </a:p>
        </p:txBody>
      </p:sp>
    </p:spTree>
    <p:extLst>
      <p:ext uri="{BB962C8B-B14F-4D97-AF65-F5344CB8AC3E}">
        <p14:creationId xmlns:p14="http://schemas.microsoft.com/office/powerpoint/2010/main" val="41214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Yield</a:t>
            </a:r>
            <a:endParaRPr lang="en-US" dirty="0"/>
          </a:p>
        </p:txBody>
      </p:sp>
      <p:sp>
        <p:nvSpPr>
          <p:cNvPr id="3" name="Content Placeholder 2"/>
          <p:cNvSpPr>
            <a:spLocks noGrp="1"/>
          </p:cNvSpPr>
          <p:nvPr>
            <p:ph idx="1"/>
          </p:nvPr>
        </p:nvSpPr>
        <p:spPr>
          <a:xfrm>
            <a:off x="656573" y="1473375"/>
            <a:ext cx="6711654" cy="4195481"/>
          </a:xfrm>
        </p:spPr>
        <p:txBody>
          <a:bodyPr/>
          <a:lstStyle/>
          <a:p>
            <a:r>
              <a:rPr lang="en-US" dirty="0" smtClean="0"/>
              <a:t>Sustainable yield (SY) is the </a:t>
            </a:r>
            <a:r>
              <a:rPr lang="en-US" u="sng" dirty="0" smtClean="0"/>
              <a:t>increase in natural capital or natural income that can be exploited each year without depleting the original stock or its potential for replenishment</a:t>
            </a:r>
          </a:p>
          <a:p>
            <a:pPr lvl="1"/>
            <a:r>
              <a:rPr lang="en-US" dirty="0" smtClean="0"/>
              <a:t>For example: SY of an aquifer is the amount that can be taken each year without permanently decreasing the amount of water stored</a:t>
            </a:r>
          </a:p>
          <a:p>
            <a:endParaRPr lang="en-US" dirty="0"/>
          </a:p>
        </p:txBody>
      </p:sp>
    </p:spTree>
    <p:extLst>
      <p:ext uri="{BB962C8B-B14F-4D97-AF65-F5344CB8AC3E}">
        <p14:creationId xmlns:p14="http://schemas.microsoft.com/office/powerpoint/2010/main" val="85871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Ideas</a:t>
            </a:r>
            <a:endParaRPr lang="en-US" dirty="0"/>
          </a:p>
        </p:txBody>
      </p:sp>
      <p:sp>
        <p:nvSpPr>
          <p:cNvPr id="3" name="Content Placeholder 2"/>
          <p:cNvSpPr>
            <a:spLocks noGrp="1"/>
          </p:cNvSpPr>
          <p:nvPr>
            <p:ph idx="1"/>
          </p:nvPr>
        </p:nvSpPr>
        <p:spPr>
          <a:xfrm>
            <a:off x="484710" y="1971675"/>
            <a:ext cx="8143749" cy="3709597"/>
          </a:xfrm>
        </p:spPr>
        <p:txBody>
          <a:bodyPr>
            <a:noAutofit/>
          </a:bodyPr>
          <a:lstStyle/>
          <a:p>
            <a:r>
              <a:rPr lang="en-US" sz="2400" u="sng" dirty="0"/>
              <a:t>Aquatic systems provide a source of food production</a:t>
            </a:r>
          </a:p>
          <a:p>
            <a:r>
              <a:rPr lang="en-US" sz="2400" u="sng" dirty="0"/>
              <a:t>Unsustainable use of aquatic ecosystems can lead to environmental degradation and collapse of wild fisheries</a:t>
            </a:r>
          </a:p>
          <a:p>
            <a:r>
              <a:rPr lang="en-US" sz="2400" u="sng" dirty="0"/>
              <a:t>Aquaculture provides potential for increased food production</a:t>
            </a:r>
          </a:p>
          <a:p>
            <a:r>
              <a:rPr lang="en-US" sz="2400" u="sng" dirty="0"/>
              <a:t>The demand for aquatic food resources continues to increase as human population grows and diet changes</a:t>
            </a:r>
          </a:p>
        </p:txBody>
      </p:sp>
    </p:spTree>
    <p:extLst>
      <p:ext uri="{BB962C8B-B14F-4D97-AF65-F5344CB8AC3E}">
        <p14:creationId xmlns:p14="http://schemas.microsoft.com/office/powerpoint/2010/main" val="28071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Sustainable Yield</a:t>
            </a:r>
            <a:endParaRPr lang="en-US" dirty="0"/>
          </a:p>
        </p:txBody>
      </p:sp>
      <p:sp>
        <p:nvSpPr>
          <p:cNvPr id="3" name="Content Placeholder 2"/>
          <p:cNvSpPr>
            <a:spLocks noGrp="1"/>
          </p:cNvSpPr>
          <p:nvPr>
            <p:ph idx="1"/>
          </p:nvPr>
        </p:nvSpPr>
        <p:spPr>
          <a:xfrm>
            <a:off x="917852" y="1751528"/>
            <a:ext cx="7195838" cy="4574152"/>
          </a:xfrm>
        </p:spPr>
        <p:txBody>
          <a:bodyPr>
            <a:normAutofit/>
          </a:bodyPr>
          <a:lstStyle/>
          <a:p>
            <a:r>
              <a:rPr lang="en-US" dirty="0" smtClean="0"/>
              <a:t>For commercial ventures, maximum </a:t>
            </a:r>
            <a:r>
              <a:rPr lang="en-US" dirty="0"/>
              <a:t>SY is </a:t>
            </a:r>
            <a:r>
              <a:rPr lang="en-US" u="sng" dirty="0"/>
              <a:t>the highest amount that can be taken without permanently depleting the </a:t>
            </a:r>
            <a:r>
              <a:rPr lang="en-US" u="sng" dirty="0" smtClean="0"/>
              <a:t>stock</a:t>
            </a:r>
          </a:p>
          <a:p>
            <a:r>
              <a:rPr lang="en-US" dirty="0" smtClean="0"/>
              <a:t>In fisheries this is a crucial amount </a:t>
            </a:r>
          </a:p>
          <a:p>
            <a:pPr lvl="1"/>
            <a:r>
              <a:rPr lang="en-US" u="sng" dirty="0" smtClean="0"/>
              <a:t>How many fish and what size can be taken in any year so that the harvest is not impaired the following years</a:t>
            </a:r>
          </a:p>
          <a:p>
            <a:r>
              <a:rPr lang="en-US" dirty="0" smtClean="0"/>
              <a:t>Dependent on </a:t>
            </a:r>
            <a:r>
              <a:rPr lang="en-US" u="sng" dirty="0" smtClean="0"/>
              <a:t>the carrying capacity for each species which in turn depends on</a:t>
            </a:r>
          </a:p>
          <a:p>
            <a:pPr lvl="1"/>
            <a:r>
              <a:rPr lang="en-US" u="sng" dirty="0" smtClean="0"/>
              <a:t>Reproductive strategy</a:t>
            </a:r>
          </a:p>
          <a:p>
            <a:pPr lvl="1"/>
            <a:r>
              <a:rPr lang="en-US" u="sng" dirty="0" smtClean="0"/>
              <a:t>Longevity</a:t>
            </a:r>
          </a:p>
          <a:p>
            <a:pPr lvl="1"/>
            <a:r>
              <a:rPr lang="en-US" u="sng" dirty="0" smtClean="0"/>
              <a:t>Resources of the habitat/ecosystem</a:t>
            </a:r>
            <a:endParaRPr lang="en-US" u="sng" dirty="0"/>
          </a:p>
          <a:p>
            <a:endParaRPr lang="en-US" dirty="0"/>
          </a:p>
        </p:txBody>
      </p:sp>
    </p:spTree>
    <p:extLst>
      <p:ext uri="{BB962C8B-B14F-4D97-AF65-F5344CB8AC3E}">
        <p14:creationId xmlns:p14="http://schemas.microsoft.com/office/powerpoint/2010/main" val="22065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Sustainable Yield</a:t>
            </a:r>
            <a:endParaRPr lang="en-US" dirty="0"/>
          </a:p>
        </p:txBody>
      </p:sp>
      <p:sp>
        <p:nvSpPr>
          <p:cNvPr id="3" name="Content Placeholder 2"/>
          <p:cNvSpPr>
            <a:spLocks noGrp="1"/>
          </p:cNvSpPr>
          <p:nvPr>
            <p:ph idx="1"/>
          </p:nvPr>
        </p:nvSpPr>
        <p:spPr>
          <a:xfrm>
            <a:off x="827699" y="2052925"/>
            <a:ext cx="7891297" cy="4195481"/>
          </a:xfrm>
        </p:spPr>
        <p:txBody>
          <a:bodyPr/>
          <a:lstStyle/>
          <a:p>
            <a:r>
              <a:rPr lang="en-US" dirty="0" smtClean="0"/>
              <a:t>Each breeding season/year, new individuals enter the population (births and immigration)</a:t>
            </a:r>
          </a:p>
          <a:p>
            <a:r>
              <a:rPr lang="en-US" dirty="0" smtClean="0"/>
              <a:t>If the </a:t>
            </a:r>
            <a:r>
              <a:rPr lang="en-US" u="sng" dirty="0" smtClean="0"/>
              <a:t>number recruited is larger than the number leaving (dying or emigrating) = net increase</a:t>
            </a:r>
            <a:r>
              <a:rPr lang="en-US" dirty="0" smtClean="0"/>
              <a:t> </a:t>
            </a:r>
          </a:p>
          <a:p>
            <a:r>
              <a:rPr lang="en-US" dirty="0" smtClean="0"/>
              <a:t>If </a:t>
            </a:r>
            <a:r>
              <a:rPr lang="en-US" u="sng" dirty="0" smtClean="0"/>
              <a:t>difference in population from initial size to new size is harvested the population remains the same = maximum sustainable yield (MSY)</a:t>
            </a:r>
          </a:p>
          <a:p>
            <a:endParaRPr lang="en-US" dirty="0"/>
          </a:p>
          <a:p>
            <a:r>
              <a:rPr lang="en-US" u="sng" dirty="0" smtClean="0"/>
              <a:t>SY = annual growth/recruitment – annual death/emigration</a:t>
            </a:r>
            <a:endParaRPr lang="en-US" u="sng" dirty="0"/>
          </a:p>
        </p:txBody>
      </p:sp>
    </p:spTree>
    <p:extLst>
      <p:ext uri="{BB962C8B-B14F-4D97-AF65-F5344CB8AC3E}">
        <p14:creationId xmlns:p14="http://schemas.microsoft.com/office/powerpoint/2010/main" val="39919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edia1.shmoop.com/images/biology/biobook_eco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54" y="652420"/>
            <a:ext cx="6013853" cy="597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93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ao.org/docrep/003/W1238E/W1238E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8" y="498832"/>
            <a:ext cx="7287252" cy="604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10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468" y="92109"/>
            <a:ext cx="7055380" cy="1400530"/>
          </a:xfrm>
        </p:spPr>
        <p:txBody>
          <a:bodyPr/>
          <a:lstStyle/>
          <a:p>
            <a:r>
              <a:rPr lang="en-US" dirty="0"/>
              <a:t>Maximum Sustainable Yield</a:t>
            </a:r>
          </a:p>
        </p:txBody>
      </p:sp>
      <p:sp>
        <p:nvSpPr>
          <p:cNvPr id="3" name="Content Placeholder 2"/>
          <p:cNvSpPr>
            <a:spLocks noGrp="1"/>
          </p:cNvSpPr>
          <p:nvPr>
            <p:ph idx="1"/>
          </p:nvPr>
        </p:nvSpPr>
        <p:spPr>
          <a:xfrm>
            <a:off x="724669" y="1492639"/>
            <a:ext cx="8020086" cy="4727857"/>
          </a:xfrm>
        </p:spPr>
        <p:txBody>
          <a:bodyPr>
            <a:normAutofit/>
          </a:bodyPr>
          <a:lstStyle/>
          <a:p>
            <a:r>
              <a:rPr lang="en-US" dirty="0" smtClean="0"/>
              <a:t>Harvesting MSY normally leads to population decline and thus loss of resource base and an unsustainable industry or fishery</a:t>
            </a:r>
          </a:p>
          <a:p>
            <a:pPr lvl="1"/>
            <a:r>
              <a:rPr lang="en-US" u="sng" dirty="0" smtClean="0"/>
              <a:t>Population dynamics are normally predicted/estimations </a:t>
            </a:r>
            <a:r>
              <a:rPr lang="en-US" dirty="0" smtClean="0"/>
              <a:t>rather than the species numbers being counted</a:t>
            </a:r>
          </a:p>
          <a:p>
            <a:pPr lvl="1"/>
            <a:r>
              <a:rPr lang="en-US" u="sng" dirty="0" smtClean="0"/>
              <a:t>Impossible to be precise about the size of a population </a:t>
            </a:r>
            <a:r>
              <a:rPr lang="en-US" dirty="0" smtClean="0"/>
              <a:t>(think back to Lincoln Index: capture, tag, release, recapture)</a:t>
            </a:r>
          </a:p>
          <a:p>
            <a:pPr lvl="1"/>
            <a:r>
              <a:rPr lang="en-US" u="sng" dirty="0" smtClean="0"/>
              <a:t>Estimates are made on previous experience</a:t>
            </a:r>
          </a:p>
          <a:p>
            <a:pPr lvl="1"/>
            <a:r>
              <a:rPr lang="en-US" u="sng" dirty="0" smtClean="0"/>
              <a:t>Does not monitor the dynamics of the harvest in terms of age and sex ratio</a:t>
            </a:r>
          </a:p>
          <a:p>
            <a:pPr lvl="2"/>
            <a:r>
              <a:rPr lang="en-US" dirty="0" smtClean="0"/>
              <a:t>For ex: if more females caught than this will have a much greater impact on future growth of population as will targeting young immature fish</a:t>
            </a:r>
          </a:p>
          <a:p>
            <a:pPr lvl="1"/>
            <a:r>
              <a:rPr lang="en-US" u="sng" dirty="0" smtClean="0"/>
              <a:t>Disease</a:t>
            </a:r>
            <a:r>
              <a:rPr lang="en-US" dirty="0" smtClean="0"/>
              <a:t> may strike the population</a:t>
            </a:r>
            <a:endParaRPr lang="en-US" dirty="0"/>
          </a:p>
        </p:txBody>
      </p:sp>
    </p:spTree>
    <p:extLst>
      <p:ext uri="{BB962C8B-B14F-4D97-AF65-F5344CB8AC3E}">
        <p14:creationId xmlns:p14="http://schemas.microsoft.com/office/powerpoint/2010/main" val="29557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Sustainable Yield</a:t>
            </a:r>
            <a:endParaRPr lang="en-US" dirty="0"/>
          </a:p>
        </p:txBody>
      </p:sp>
      <p:sp>
        <p:nvSpPr>
          <p:cNvPr id="3" name="Content Placeholder 2"/>
          <p:cNvSpPr>
            <a:spLocks noGrp="1"/>
          </p:cNvSpPr>
          <p:nvPr>
            <p:ph idx="1"/>
          </p:nvPr>
        </p:nvSpPr>
        <p:spPr/>
        <p:txBody>
          <a:bodyPr/>
          <a:lstStyle/>
          <a:p>
            <a:r>
              <a:rPr lang="en-US" dirty="0" smtClean="0"/>
              <a:t>Requires less effort than a MSY</a:t>
            </a:r>
          </a:p>
          <a:p>
            <a:r>
              <a:rPr lang="en-US" u="sng" dirty="0" smtClean="0"/>
              <a:t>Maximizes the difference between total revenue and total cost</a:t>
            </a:r>
          </a:p>
          <a:p>
            <a:r>
              <a:rPr lang="en-US" u="sng" dirty="0" smtClean="0"/>
              <a:t>Fishing quotas are often set as a percentage o proportion of the OSY per fleet per year</a:t>
            </a:r>
          </a:p>
          <a:p>
            <a:r>
              <a:rPr lang="en-US" u="sng" dirty="0" smtClean="0"/>
              <a:t>Set as a weight of catch not number of fish</a:t>
            </a:r>
            <a:endParaRPr lang="en-US" u="sng" dirty="0"/>
          </a:p>
        </p:txBody>
      </p:sp>
    </p:spTree>
    <p:extLst>
      <p:ext uri="{BB962C8B-B14F-4D97-AF65-F5344CB8AC3E}">
        <p14:creationId xmlns:p14="http://schemas.microsoft.com/office/powerpoint/2010/main" val="33847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Harvesting</a:t>
            </a:r>
            <a:endParaRPr lang="en-US" dirty="0"/>
          </a:p>
        </p:txBody>
      </p:sp>
      <p:sp>
        <p:nvSpPr>
          <p:cNvPr id="3" name="Content Placeholder 2"/>
          <p:cNvSpPr>
            <a:spLocks noGrp="1"/>
          </p:cNvSpPr>
          <p:nvPr>
            <p:ph idx="1"/>
          </p:nvPr>
        </p:nvSpPr>
        <p:spPr>
          <a:xfrm>
            <a:off x="1064259" y="1473377"/>
            <a:ext cx="6711654" cy="4195481"/>
          </a:xfrm>
        </p:spPr>
        <p:txBody>
          <a:bodyPr/>
          <a:lstStyle/>
          <a:p>
            <a:r>
              <a:rPr lang="en-US" u="sng" dirty="0" smtClean="0"/>
              <a:t>Some cultures harvest species such as seals and whales which is quite controversial</a:t>
            </a:r>
          </a:p>
          <a:p>
            <a:pPr lvl="1"/>
            <a:r>
              <a:rPr lang="en-US" u="sng" dirty="0" smtClean="0"/>
              <a:t>Historical Inuit tradition of whaling</a:t>
            </a:r>
          </a:p>
          <a:p>
            <a:pPr lvl="1"/>
            <a:r>
              <a:rPr lang="en-US" dirty="0" smtClean="0"/>
              <a:t>Ethical?</a:t>
            </a:r>
          </a:p>
          <a:p>
            <a:r>
              <a:rPr lang="en-US" u="sng" dirty="0" smtClean="0"/>
              <a:t>Ethical issues arise over </a:t>
            </a:r>
            <a:r>
              <a:rPr lang="en-US" u="sng" dirty="0" err="1" smtClean="0"/>
              <a:t>biorights</a:t>
            </a:r>
            <a:endParaRPr lang="en-US" dirty="0" smtClean="0"/>
          </a:p>
          <a:p>
            <a:pPr lvl="1"/>
            <a:r>
              <a:rPr lang="en-US" u="sng" dirty="0" smtClean="0"/>
              <a:t>Conflict of rights of indigenous cultures and international conservation legislation</a:t>
            </a:r>
          </a:p>
          <a:p>
            <a:endParaRPr lang="en-US" u="sng" dirty="0"/>
          </a:p>
        </p:txBody>
      </p:sp>
    </p:spTree>
    <p:extLst>
      <p:ext uri="{BB962C8B-B14F-4D97-AF65-F5344CB8AC3E}">
        <p14:creationId xmlns:p14="http://schemas.microsoft.com/office/powerpoint/2010/main" val="290078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Whaling: A Way of Life? </a:t>
            </a:r>
            <a:endParaRPr lang="en-US" dirty="0"/>
          </a:p>
        </p:txBody>
      </p:sp>
      <p:sp>
        <p:nvSpPr>
          <p:cNvPr id="3" name="Content Placeholder 2"/>
          <p:cNvSpPr>
            <a:spLocks noGrp="1"/>
          </p:cNvSpPr>
          <p:nvPr>
            <p:ph idx="1"/>
          </p:nvPr>
        </p:nvSpPr>
        <p:spPr>
          <a:xfrm>
            <a:off x="484709" y="1338093"/>
            <a:ext cx="8324439" cy="5371800"/>
          </a:xfrm>
        </p:spPr>
        <p:txBody>
          <a:bodyPr>
            <a:normAutofit/>
          </a:bodyPr>
          <a:lstStyle/>
          <a:p>
            <a:r>
              <a:rPr lang="en-US" dirty="0" smtClean="0"/>
              <a:t>The Inuit are indigenous aboriginal people of Northern Canada</a:t>
            </a:r>
          </a:p>
          <a:p>
            <a:r>
              <a:rPr lang="en-US" dirty="0" smtClean="0"/>
              <a:t>Rely heavily on fishing and hunting as main source of food and income</a:t>
            </a:r>
          </a:p>
          <a:p>
            <a:r>
              <a:rPr lang="en-US" dirty="0" smtClean="0"/>
              <a:t>Hunt whales, seals, polar bears, walrus, caribou, muskoxen, birds, Arctic fox, and fish</a:t>
            </a:r>
          </a:p>
          <a:p>
            <a:r>
              <a:rPr lang="en-US" dirty="0"/>
              <a:t>Under the terms of the 1986 moratorium on whaling, the International Whaling Commission allows whaling carried out by aboriginal groups if it occurs on a subsistence basis, known as Aboriginal Subsistence </a:t>
            </a:r>
            <a:r>
              <a:rPr lang="en-US" dirty="0" smtClean="0"/>
              <a:t>Whaling</a:t>
            </a:r>
          </a:p>
          <a:p>
            <a:pPr lvl="1"/>
            <a:r>
              <a:rPr lang="en-US" dirty="0" smtClean="0"/>
              <a:t>Subsistence: small scale, low technology, for individual household, not commercial</a:t>
            </a:r>
          </a:p>
          <a:p>
            <a:r>
              <a:rPr lang="en-US" dirty="0" smtClean="0"/>
              <a:t>Whaling </a:t>
            </a:r>
            <a:r>
              <a:rPr lang="en-US" dirty="0"/>
              <a:t>of this type is restricted to native peoples and others working on their behalf, as defined by the International Whaling </a:t>
            </a:r>
            <a:r>
              <a:rPr lang="en-US" dirty="0" smtClean="0"/>
              <a:t>Commission</a:t>
            </a:r>
          </a:p>
          <a:p>
            <a:endParaRPr lang="en-US" dirty="0"/>
          </a:p>
        </p:txBody>
      </p:sp>
    </p:spTree>
    <p:extLst>
      <p:ext uri="{BB962C8B-B14F-4D97-AF65-F5344CB8AC3E}">
        <p14:creationId xmlns:p14="http://schemas.microsoft.com/office/powerpoint/2010/main" val="35156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unatsiaqonline.ca/pub/photos/bow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4" y="1232472"/>
            <a:ext cx="5429250" cy="4076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static01.nyt.com/images/2011/10/17/us/WHALE-1/WHALE-1-jum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136" y="193235"/>
            <a:ext cx="6774287" cy="32283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s-media-cache-ak0.pinimg.com/564x/13/8e/af/138eaf6870da0c68890eb34ed16577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302" y="1949089"/>
            <a:ext cx="4098121" cy="4098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399" y="5748245"/>
            <a:ext cx="7791719" cy="1200329"/>
          </a:xfrm>
          <a:prstGeom prst="rect">
            <a:avLst/>
          </a:prstGeom>
          <a:noFill/>
        </p:spPr>
        <p:txBody>
          <a:bodyPr wrap="square" rtlCol="0">
            <a:spAutoFit/>
          </a:bodyPr>
          <a:lstStyle/>
          <a:p>
            <a:endParaRPr lang="en-US" dirty="0"/>
          </a:p>
          <a:p>
            <a:pPr lvl="1"/>
            <a:r>
              <a:rPr lang="en-US" dirty="0">
                <a:hlinkClick r:id="rId5"/>
              </a:rPr>
              <a:t>https://www.youtube.com/watch?v=QrH0S68-luc</a:t>
            </a:r>
            <a:endParaRPr lang="en-US" dirty="0"/>
          </a:p>
          <a:p>
            <a:pPr lvl="1"/>
            <a:r>
              <a:rPr lang="en-US" dirty="0"/>
              <a:t>https://www.youtube.com/watch?v=_tqW8YZDE9o</a:t>
            </a:r>
          </a:p>
          <a:p>
            <a:endParaRPr lang="en-US" dirty="0"/>
          </a:p>
        </p:txBody>
      </p:sp>
    </p:spTree>
    <p:extLst>
      <p:ext uri="{BB962C8B-B14F-4D97-AF65-F5344CB8AC3E}">
        <p14:creationId xmlns:p14="http://schemas.microsoft.com/office/powerpoint/2010/main" val="18765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a:t>
            </a:r>
            <a:endParaRPr lang="en-US" dirty="0"/>
          </a:p>
        </p:txBody>
      </p:sp>
      <p:sp>
        <p:nvSpPr>
          <p:cNvPr id="3" name="Content Placeholder 2"/>
          <p:cNvSpPr>
            <a:spLocks noGrp="1"/>
          </p:cNvSpPr>
          <p:nvPr>
            <p:ph idx="1"/>
          </p:nvPr>
        </p:nvSpPr>
        <p:spPr>
          <a:xfrm>
            <a:off x="930731" y="1371924"/>
            <a:ext cx="6711654" cy="4195481"/>
          </a:xfrm>
        </p:spPr>
        <p:txBody>
          <a:bodyPr/>
          <a:lstStyle/>
          <a:p>
            <a:endParaRPr lang="en-US" dirty="0" smtClean="0"/>
          </a:p>
          <a:p>
            <a:r>
              <a:rPr lang="en-US" dirty="0" smtClean="0"/>
              <a:t>To </a:t>
            </a:r>
            <a:r>
              <a:rPr lang="en-US" dirty="0"/>
              <a:t>what </a:t>
            </a:r>
            <a:r>
              <a:rPr lang="en-US" dirty="0" smtClean="0"/>
              <a:t>extent </a:t>
            </a:r>
            <a:r>
              <a:rPr lang="en-US" dirty="0"/>
              <a:t>does our culture determine or shape our ethical judgement?</a:t>
            </a:r>
          </a:p>
          <a:p>
            <a:endParaRPr lang="en-US" dirty="0"/>
          </a:p>
        </p:txBody>
      </p:sp>
    </p:spTree>
    <p:extLst>
      <p:ext uri="{BB962C8B-B14F-4D97-AF65-F5344CB8AC3E}">
        <p14:creationId xmlns:p14="http://schemas.microsoft.com/office/powerpoint/2010/main" val="271958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02" y="382826"/>
            <a:ext cx="6683765" cy="960668"/>
          </a:xfrm>
        </p:spPr>
        <p:txBody>
          <a:bodyPr>
            <a:normAutofit/>
          </a:bodyPr>
          <a:lstStyle/>
          <a:p>
            <a:r>
              <a:rPr lang="en-US" dirty="0" smtClean="0"/>
              <a:t>Continental Shelf</a:t>
            </a:r>
            <a:endParaRPr lang="en-US" dirty="0"/>
          </a:p>
        </p:txBody>
      </p:sp>
      <p:sp>
        <p:nvSpPr>
          <p:cNvPr id="3" name="Content Placeholder 2"/>
          <p:cNvSpPr>
            <a:spLocks noGrp="1"/>
          </p:cNvSpPr>
          <p:nvPr>
            <p:ph idx="1"/>
          </p:nvPr>
        </p:nvSpPr>
        <p:spPr>
          <a:xfrm>
            <a:off x="389377" y="1343494"/>
            <a:ext cx="8012457" cy="3349077"/>
          </a:xfrm>
        </p:spPr>
        <p:txBody>
          <a:bodyPr>
            <a:noAutofit/>
          </a:bodyPr>
          <a:lstStyle/>
          <a:p>
            <a:r>
              <a:rPr lang="en-US" u="sng" dirty="0" smtClean="0"/>
              <a:t>The </a:t>
            </a:r>
            <a:r>
              <a:rPr lang="en-US" u="sng" dirty="0"/>
              <a:t>extension of the continents under the sea and oceans</a:t>
            </a:r>
          </a:p>
          <a:p>
            <a:r>
              <a:rPr lang="en-US" u="sng" dirty="0"/>
              <a:t>Creates shallow water</a:t>
            </a:r>
          </a:p>
          <a:p>
            <a:r>
              <a:rPr lang="en-US" u="sng" dirty="0"/>
              <a:t>Width of shelf averages 80 km (50 miles</a:t>
            </a:r>
            <a:r>
              <a:rPr lang="en-US" u="sng" dirty="0" smtClean="0"/>
              <a:t>)</a:t>
            </a:r>
            <a:endParaRPr lang="en-US" u="sng" dirty="0"/>
          </a:p>
        </p:txBody>
      </p:sp>
      <p:pic>
        <p:nvPicPr>
          <p:cNvPr id="1026" name="Picture 2" descr="https://s-media-cache-ak0.pinimg.com/originals/44/99/cc/4499cc488346739a91ea048b3211da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16" y="3307932"/>
            <a:ext cx="5516380" cy="303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668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Exam-style Question</a:t>
            </a:r>
            <a:endParaRPr lang="en-US" dirty="0"/>
          </a:p>
        </p:txBody>
      </p:sp>
      <p:pic>
        <p:nvPicPr>
          <p:cNvPr id="4" name="Content Placeholder 3"/>
          <p:cNvPicPr>
            <a:picLocks noGrp="1" noChangeAspect="1"/>
          </p:cNvPicPr>
          <p:nvPr>
            <p:ph idx="1"/>
          </p:nvPr>
        </p:nvPicPr>
        <p:blipFill rotWithShape="1">
          <a:blip r:embed="rId2"/>
          <a:srcRect l="27158" t="10743" r="25448" b="9738"/>
          <a:stretch/>
        </p:blipFill>
        <p:spPr>
          <a:xfrm>
            <a:off x="1609858" y="1510521"/>
            <a:ext cx="6207617" cy="4993310"/>
          </a:xfrm>
          <a:prstGeom prst="rect">
            <a:avLst/>
          </a:prstGeom>
        </p:spPr>
      </p:pic>
    </p:spTree>
    <p:extLst>
      <p:ext uri="{BB962C8B-B14F-4D97-AF65-F5344CB8AC3E}">
        <p14:creationId xmlns:p14="http://schemas.microsoft.com/office/powerpoint/2010/main" val="10325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82262"/>
            <a:ext cx="7055380" cy="1400530"/>
          </a:xfrm>
        </p:spPr>
        <p:txBody>
          <a:bodyPr/>
          <a:lstStyle/>
          <a:p>
            <a:r>
              <a:rPr lang="en-US" dirty="0" smtClean="0"/>
              <a:t>Classwork/Homework</a:t>
            </a:r>
            <a:endParaRPr lang="en-US" dirty="0"/>
          </a:p>
        </p:txBody>
      </p:sp>
      <p:sp>
        <p:nvSpPr>
          <p:cNvPr id="3" name="Content Placeholder 2"/>
          <p:cNvSpPr>
            <a:spLocks noGrp="1"/>
          </p:cNvSpPr>
          <p:nvPr>
            <p:ph idx="1"/>
          </p:nvPr>
        </p:nvSpPr>
        <p:spPr>
          <a:xfrm>
            <a:off x="484710" y="1152983"/>
            <a:ext cx="8242478" cy="5705017"/>
          </a:xfrm>
        </p:spPr>
        <p:txBody>
          <a:bodyPr>
            <a:normAutofit fontScale="77500" lnSpcReduction="20000"/>
          </a:bodyPr>
          <a:lstStyle/>
          <a:p>
            <a:r>
              <a:rPr lang="en-US" sz="2800" dirty="0" smtClean="0"/>
              <a:t>To Do Questions page 218</a:t>
            </a:r>
            <a:r>
              <a:rPr lang="en-US" sz="2800" dirty="0"/>
              <a:t> </a:t>
            </a:r>
            <a:r>
              <a:rPr lang="en-US" sz="2800" dirty="0" smtClean="0"/>
              <a:t>&amp; To Do Questions bottom of page 224 </a:t>
            </a:r>
          </a:p>
          <a:p>
            <a:pPr lvl="1"/>
            <a:r>
              <a:rPr lang="en-US" sz="2400" dirty="0" smtClean="0"/>
              <a:t>Research two </a:t>
            </a:r>
            <a:r>
              <a:rPr lang="en-US" sz="2400" b="1" dirty="0" smtClean="0"/>
              <a:t>contrasting</a:t>
            </a:r>
            <a:r>
              <a:rPr lang="en-US" sz="2400" dirty="0" smtClean="0"/>
              <a:t> fisheries</a:t>
            </a:r>
          </a:p>
          <a:p>
            <a:pPr lvl="1"/>
            <a:r>
              <a:rPr lang="en-US" sz="2400" dirty="0" smtClean="0"/>
              <a:t>You may use one listed on page 225/To Do </a:t>
            </a:r>
          </a:p>
          <a:p>
            <a:pPr lvl="1"/>
            <a:r>
              <a:rPr lang="en-US" sz="2400" dirty="0" smtClean="0"/>
              <a:t>Marine </a:t>
            </a:r>
            <a:r>
              <a:rPr lang="en-US" sz="2400" dirty="0"/>
              <a:t>Stewardship </a:t>
            </a:r>
            <a:r>
              <a:rPr lang="en-US" sz="2400" dirty="0" smtClean="0"/>
              <a:t>Council</a:t>
            </a:r>
          </a:p>
          <a:p>
            <a:pPr lvl="2"/>
            <a:r>
              <a:rPr lang="en-US" sz="2200" dirty="0" smtClean="0">
                <a:hlinkClick r:id="rId2"/>
              </a:rPr>
              <a:t>https</a:t>
            </a:r>
            <a:r>
              <a:rPr lang="en-US" sz="2200" dirty="0">
                <a:hlinkClick r:id="rId2"/>
              </a:rPr>
              <a:t>://</a:t>
            </a:r>
            <a:r>
              <a:rPr lang="en-US" sz="2200" dirty="0" smtClean="0">
                <a:hlinkClick r:id="rId2"/>
              </a:rPr>
              <a:t>www.msc.org/documents/environmental-benefits/measuring-environmental-impacts-report-2011/fishery-case-studies</a:t>
            </a:r>
            <a:endParaRPr lang="en-US" sz="2200" dirty="0" smtClean="0"/>
          </a:p>
          <a:p>
            <a:pPr lvl="1"/>
            <a:r>
              <a:rPr lang="en-US" sz="2400" dirty="0"/>
              <a:t>A Day: March 14</a:t>
            </a:r>
          </a:p>
          <a:p>
            <a:pPr lvl="1"/>
            <a:r>
              <a:rPr lang="en-US" sz="2400" dirty="0"/>
              <a:t>B Day: March </a:t>
            </a:r>
            <a:r>
              <a:rPr lang="en-US" sz="2400" dirty="0" smtClean="0"/>
              <a:t>13</a:t>
            </a:r>
          </a:p>
          <a:p>
            <a:r>
              <a:rPr lang="en-US" sz="2800" dirty="0" smtClean="0"/>
              <a:t>Test on 2.4 (zonation &amp; succession, NOT biomes) and all of Topic 4</a:t>
            </a:r>
          </a:p>
          <a:p>
            <a:pPr lvl="1"/>
            <a:r>
              <a:rPr lang="en-US" sz="2400" dirty="0" smtClean="0"/>
              <a:t>A Day: March 14</a:t>
            </a:r>
          </a:p>
          <a:p>
            <a:pPr lvl="1"/>
            <a:r>
              <a:rPr lang="en-US" sz="2400" dirty="0" smtClean="0"/>
              <a:t>B Day: March 13</a:t>
            </a:r>
          </a:p>
          <a:p>
            <a:r>
              <a:rPr lang="en-US" sz="2600" dirty="0"/>
              <a:t>Water Treatment Plant Assignment</a:t>
            </a:r>
          </a:p>
          <a:p>
            <a:pPr lvl="1"/>
            <a:r>
              <a:rPr lang="en-US" sz="2400" dirty="0"/>
              <a:t>A Day: March 20</a:t>
            </a:r>
          </a:p>
          <a:p>
            <a:pPr lvl="1"/>
            <a:r>
              <a:rPr lang="en-US" sz="2400" dirty="0"/>
              <a:t>B Day: March 21</a:t>
            </a:r>
          </a:p>
          <a:p>
            <a:pPr lvl="1"/>
            <a:endParaRPr lang="en-US" sz="2400" dirty="0" smtClean="0"/>
          </a:p>
        </p:txBody>
      </p:sp>
    </p:spTree>
    <p:extLst>
      <p:ext uri="{BB962C8B-B14F-4D97-AF65-F5344CB8AC3E}">
        <p14:creationId xmlns:p14="http://schemas.microsoft.com/office/powerpoint/2010/main" val="231151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bbhub.io/dotorg/sites/2/2015/06/How-to-Prevent-Over-Fis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130"/>
            <a:ext cx="9144000" cy="523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156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erimerimath.files.wordpress.com/2013/10/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39" y="2405441"/>
            <a:ext cx="7633607" cy="141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6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Shelf</a:t>
            </a:r>
            <a:endParaRPr lang="en-US" dirty="0"/>
          </a:p>
        </p:txBody>
      </p:sp>
      <p:sp>
        <p:nvSpPr>
          <p:cNvPr id="3" name="Content Placeholder 2"/>
          <p:cNvSpPr>
            <a:spLocks noGrp="1"/>
          </p:cNvSpPr>
          <p:nvPr>
            <p:ph idx="1"/>
          </p:nvPr>
        </p:nvSpPr>
        <p:spPr>
          <a:xfrm>
            <a:off x="256674" y="1339516"/>
            <a:ext cx="7988967" cy="5518484"/>
          </a:xfrm>
        </p:spPr>
        <p:txBody>
          <a:bodyPr>
            <a:normAutofit/>
          </a:bodyPr>
          <a:lstStyle/>
          <a:p>
            <a:r>
              <a:rPr lang="en-US" sz="2800" dirty="0"/>
              <a:t>Continental shelf is important because</a:t>
            </a:r>
          </a:p>
          <a:p>
            <a:pPr lvl="1"/>
            <a:r>
              <a:rPr lang="en-US" sz="2400" u="sng" dirty="0"/>
              <a:t>Its has 50% of oceanic productivity</a:t>
            </a:r>
          </a:p>
          <a:p>
            <a:pPr lvl="1"/>
            <a:r>
              <a:rPr lang="en-US" sz="2400" u="sng" dirty="0" err="1"/>
              <a:t>Upwellings</a:t>
            </a:r>
            <a:r>
              <a:rPr lang="en-US" sz="2400" u="sng" dirty="0"/>
              <a:t> bring nutrient rich water up to the shelf</a:t>
            </a:r>
          </a:p>
          <a:p>
            <a:pPr lvl="1"/>
            <a:r>
              <a:rPr lang="en-US" sz="2400" u="sng" dirty="0"/>
              <a:t>Light reaches the shallow seas so producers can photosynthesize like phytoplankton </a:t>
            </a:r>
          </a:p>
          <a:p>
            <a:pPr lvl="2"/>
            <a:r>
              <a:rPr lang="en-US" sz="2000" dirty="0"/>
              <a:t>Single-celled phytoplankton which float in the sea are the most </a:t>
            </a:r>
            <a:r>
              <a:rPr lang="en-US" sz="2000" u="sng" dirty="0"/>
              <a:t>important producer in the oceans producing 99% of primary productivity</a:t>
            </a:r>
          </a:p>
          <a:p>
            <a:pPr lvl="2"/>
            <a:r>
              <a:rPr lang="en-US" sz="2000" u="sng" dirty="0"/>
              <a:t>Single-celled zooplankton </a:t>
            </a:r>
            <a:r>
              <a:rPr lang="en-US" sz="2000" u="sng" dirty="0" smtClean="0"/>
              <a:t>eat </a:t>
            </a:r>
            <a:r>
              <a:rPr lang="en-US" sz="2000" u="sng" dirty="0"/>
              <a:t>the phytoplankton and their waste</a:t>
            </a:r>
            <a:r>
              <a:rPr lang="en-US" sz="2000" dirty="0"/>
              <a:t> (organic matter) </a:t>
            </a:r>
            <a:r>
              <a:rPr lang="en-US" sz="2000" u="sng" dirty="0"/>
              <a:t>which support complex food webs of the ocean</a:t>
            </a:r>
          </a:p>
          <a:p>
            <a:pPr lvl="1"/>
            <a:endParaRPr lang="en-US" sz="2400" dirty="0"/>
          </a:p>
          <a:p>
            <a:endParaRPr lang="en-US" sz="2800" dirty="0"/>
          </a:p>
        </p:txBody>
      </p:sp>
    </p:spTree>
    <p:extLst>
      <p:ext uri="{BB962C8B-B14F-4D97-AF65-F5344CB8AC3E}">
        <p14:creationId xmlns:p14="http://schemas.microsoft.com/office/powerpoint/2010/main" val="40280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03" y="260093"/>
            <a:ext cx="6955949" cy="969099"/>
          </a:xfrm>
        </p:spPr>
        <p:txBody>
          <a:bodyPr>
            <a:normAutofit fontScale="90000"/>
          </a:bodyPr>
          <a:lstStyle/>
          <a:p>
            <a:r>
              <a:rPr lang="en-US" dirty="0"/>
              <a:t>Continental Shelf &amp; UNCLOS</a:t>
            </a:r>
          </a:p>
        </p:txBody>
      </p:sp>
      <p:sp>
        <p:nvSpPr>
          <p:cNvPr id="3" name="Content Placeholder 2"/>
          <p:cNvSpPr>
            <a:spLocks noGrp="1"/>
          </p:cNvSpPr>
          <p:nvPr>
            <p:ph idx="1"/>
          </p:nvPr>
        </p:nvSpPr>
        <p:spPr>
          <a:xfrm>
            <a:off x="434246" y="899409"/>
            <a:ext cx="7720403" cy="5231569"/>
          </a:xfrm>
        </p:spPr>
        <p:txBody>
          <a:bodyPr>
            <a:noAutofit/>
          </a:bodyPr>
          <a:lstStyle/>
          <a:p>
            <a:r>
              <a:rPr lang="en-US" sz="2400" u="sng" dirty="0"/>
              <a:t>Countries can claim continental shelves as theirs to exploit and harvest</a:t>
            </a:r>
          </a:p>
          <a:p>
            <a:r>
              <a:rPr lang="en-US" sz="2400" u="sng" dirty="0"/>
              <a:t>UNCLOS: UN Convention on the Laws of the Seas</a:t>
            </a:r>
          </a:p>
          <a:p>
            <a:pPr lvl="1"/>
            <a:r>
              <a:rPr lang="en-US" dirty="0"/>
              <a:t>In 1982 designated continental </a:t>
            </a:r>
            <a:r>
              <a:rPr lang="en-US" u="sng" dirty="0"/>
              <a:t>shelves as belonging to the country from which they extend</a:t>
            </a:r>
          </a:p>
          <a:p>
            <a:pPr lvl="1"/>
            <a:r>
              <a:rPr lang="en-US" u="sng" dirty="0"/>
              <a:t>Designated a 200 nautical mile (230 miles) limit from the shore outwards</a:t>
            </a:r>
            <a:r>
              <a:rPr lang="en-US" dirty="0"/>
              <a:t> as an exclusive economic zone belonging to that country</a:t>
            </a:r>
          </a:p>
          <a:p>
            <a:pPr lvl="1"/>
            <a:r>
              <a:rPr lang="en-US" u="sng" dirty="0"/>
              <a:t>Outside of that zone are international waters which no one country controls</a:t>
            </a:r>
          </a:p>
          <a:p>
            <a:pPr lvl="1"/>
            <a:r>
              <a:rPr lang="en-US" dirty="0"/>
              <a:t>This has a huge impact on fishing these areas</a:t>
            </a:r>
          </a:p>
          <a:p>
            <a:pPr lvl="2"/>
            <a:r>
              <a:rPr lang="en-US" u="sng" dirty="0"/>
              <a:t>Who is allowed to fish there?</a:t>
            </a:r>
          </a:p>
          <a:p>
            <a:pPr lvl="2"/>
            <a:r>
              <a:rPr lang="en-US" u="sng" dirty="0"/>
              <a:t>Who controls this?</a:t>
            </a:r>
          </a:p>
          <a:p>
            <a:pPr lvl="2"/>
            <a:r>
              <a:rPr lang="en-US" u="sng" dirty="0"/>
              <a:t>Who cleans it up when there is a pollution problem</a:t>
            </a:r>
          </a:p>
          <a:p>
            <a:pPr lvl="2"/>
            <a:r>
              <a:rPr lang="en-US" u="sng" dirty="0"/>
              <a:t>“Tragedy of the Commons”</a:t>
            </a:r>
          </a:p>
        </p:txBody>
      </p:sp>
    </p:spTree>
    <p:extLst>
      <p:ext uri="{BB962C8B-B14F-4D97-AF65-F5344CB8AC3E}">
        <p14:creationId xmlns:p14="http://schemas.microsoft.com/office/powerpoint/2010/main" val="33461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of the Commons</a:t>
            </a:r>
            <a:endParaRPr lang="en-US" dirty="0"/>
          </a:p>
        </p:txBody>
      </p:sp>
      <p:sp>
        <p:nvSpPr>
          <p:cNvPr id="3" name="Content Placeholder 2"/>
          <p:cNvSpPr>
            <a:spLocks noGrp="1"/>
          </p:cNvSpPr>
          <p:nvPr>
            <p:ph idx="1"/>
          </p:nvPr>
        </p:nvSpPr>
        <p:spPr>
          <a:xfrm>
            <a:off x="635194" y="1507958"/>
            <a:ext cx="7995459" cy="5053263"/>
          </a:xfrm>
        </p:spPr>
        <p:txBody>
          <a:bodyPr>
            <a:normAutofit/>
          </a:bodyPr>
          <a:lstStyle/>
          <a:p>
            <a:r>
              <a:rPr lang="en-US" sz="2400" dirty="0"/>
              <a:t>Read the Tragedy of the Commons (pages 221-222)</a:t>
            </a:r>
          </a:p>
          <a:p>
            <a:pPr lvl="1"/>
            <a:r>
              <a:rPr lang="en-US" sz="2200" dirty="0" smtClean="0"/>
              <a:t>Take notes</a:t>
            </a:r>
          </a:p>
          <a:p>
            <a:r>
              <a:rPr lang="en-US" sz="2400" dirty="0" smtClean="0"/>
              <a:t>Read To Think About: Collapse of the Newfoundland cod fishery (pages 220-221)</a:t>
            </a:r>
          </a:p>
          <a:p>
            <a:pPr lvl="1"/>
            <a:r>
              <a:rPr lang="en-US" sz="2000" dirty="0" smtClean="0"/>
              <a:t>While reading, jot down anything that stood out to you or that you think is important</a:t>
            </a:r>
          </a:p>
          <a:p>
            <a:pPr lvl="1"/>
            <a:r>
              <a:rPr lang="en-US" sz="2000" dirty="0" smtClean="0"/>
              <a:t>Be prepared for a class discussion</a:t>
            </a:r>
          </a:p>
          <a:p>
            <a:r>
              <a:rPr lang="en-US" sz="2400" dirty="0" smtClean="0"/>
              <a:t>Complete the To Do reading and answer the questions on page 222</a:t>
            </a:r>
            <a:endParaRPr lang="en-US" sz="2400" dirty="0"/>
          </a:p>
        </p:txBody>
      </p:sp>
    </p:spTree>
    <p:extLst>
      <p:ext uri="{BB962C8B-B14F-4D97-AF65-F5344CB8AC3E}">
        <p14:creationId xmlns:p14="http://schemas.microsoft.com/office/powerpoint/2010/main" val="39289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Fisheries</a:t>
            </a:r>
            <a:endParaRPr lang="en-US" dirty="0"/>
          </a:p>
        </p:txBody>
      </p:sp>
      <p:sp>
        <p:nvSpPr>
          <p:cNvPr id="3" name="Content Placeholder 2"/>
          <p:cNvSpPr>
            <a:spLocks noGrp="1"/>
          </p:cNvSpPr>
          <p:nvPr>
            <p:ph idx="1"/>
          </p:nvPr>
        </p:nvSpPr>
        <p:spPr>
          <a:xfrm>
            <a:off x="374754" y="1364104"/>
            <a:ext cx="8349521" cy="4841823"/>
          </a:xfrm>
        </p:spPr>
        <p:txBody>
          <a:bodyPr>
            <a:noAutofit/>
          </a:bodyPr>
          <a:lstStyle/>
          <a:p>
            <a:r>
              <a:rPr lang="en-US" sz="2800" u="sng" dirty="0" smtClean="0"/>
              <a:t>Aquatic (freshwater and marine) flora and fauna are harvested by humans</a:t>
            </a:r>
          </a:p>
          <a:p>
            <a:r>
              <a:rPr lang="en-US" sz="2800" u="sng" dirty="0" smtClean="0"/>
              <a:t>Wild fisheries are also known as “capture fisheries”</a:t>
            </a:r>
          </a:p>
          <a:p>
            <a:r>
              <a:rPr lang="en-US" sz="2800" u="sng" dirty="0" smtClean="0"/>
              <a:t>Fishery activity</a:t>
            </a:r>
          </a:p>
          <a:p>
            <a:pPr lvl="1"/>
            <a:r>
              <a:rPr lang="en-US" sz="2400" u="sng" dirty="0" smtClean="0"/>
              <a:t>90% in oceans &amp; 10% in freshwater</a:t>
            </a:r>
          </a:p>
          <a:p>
            <a:r>
              <a:rPr lang="en-US" sz="2800" u="sng" dirty="0" smtClean="0"/>
              <a:t>Fisheries include</a:t>
            </a:r>
          </a:p>
          <a:p>
            <a:pPr lvl="1"/>
            <a:r>
              <a:rPr lang="en-US" sz="2400" u="sng" dirty="0" smtClean="0"/>
              <a:t>Shellfish: oysters, mussels, </a:t>
            </a:r>
            <a:r>
              <a:rPr lang="en-US" sz="2400" u="sng" dirty="0" err="1" smtClean="0"/>
              <a:t>molluscs</a:t>
            </a:r>
            <a:r>
              <a:rPr lang="en-US" sz="2400" u="sng" dirty="0" smtClean="0"/>
              <a:t> (including squid)</a:t>
            </a:r>
          </a:p>
          <a:p>
            <a:pPr lvl="1"/>
            <a:r>
              <a:rPr lang="en-US" sz="2400" u="sng" dirty="0" smtClean="0"/>
              <a:t>Some vertebrates: eels, tuna, etc.</a:t>
            </a:r>
          </a:p>
          <a:p>
            <a:pPr lvl="1"/>
            <a:endParaRPr lang="en-US" sz="2400" u="sng" dirty="0"/>
          </a:p>
        </p:txBody>
      </p:sp>
    </p:spTree>
    <p:extLst>
      <p:ext uri="{BB962C8B-B14F-4D97-AF65-F5344CB8AC3E}">
        <p14:creationId xmlns:p14="http://schemas.microsoft.com/office/powerpoint/2010/main" val="191569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Fisheries</a:t>
            </a:r>
            <a:endParaRPr lang="en-US" dirty="0"/>
          </a:p>
        </p:txBody>
      </p:sp>
      <p:sp>
        <p:nvSpPr>
          <p:cNvPr id="3" name="Content Placeholder 2"/>
          <p:cNvSpPr>
            <a:spLocks noGrp="1"/>
          </p:cNvSpPr>
          <p:nvPr>
            <p:ph idx="1"/>
          </p:nvPr>
        </p:nvSpPr>
        <p:spPr>
          <a:xfrm>
            <a:off x="673152" y="1550649"/>
            <a:ext cx="7829164" cy="4802025"/>
          </a:xfrm>
        </p:spPr>
        <p:txBody>
          <a:bodyPr>
            <a:normAutofit/>
          </a:bodyPr>
          <a:lstStyle/>
          <a:p>
            <a:r>
              <a:rPr lang="en-US" sz="2400" dirty="0" smtClean="0"/>
              <a:t>According to the </a:t>
            </a:r>
            <a:r>
              <a:rPr lang="en-US" sz="2400" u="sng" dirty="0" smtClean="0"/>
              <a:t>FAO (Food &amp; Agriculture Organization) more than 70% of the world’s fisheries are exploited</a:t>
            </a:r>
            <a:r>
              <a:rPr lang="en-US" sz="2400" dirty="0" smtClean="0"/>
              <a:t>, in decline, depleted or too low to recover</a:t>
            </a:r>
          </a:p>
          <a:p>
            <a:r>
              <a:rPr lang="en-US" sz="2400" dirty="0" smtClean="0"/>
              <a:t>Global fish catch is no longer increasing even though technology has improved</a:t>
            </a:r>
          </a:p>
          <a:p>
            <a:r>
              <a:rPr lang="en-US" sz="2400" dirty="0" smtClean="0"/>
              <a:t>Demand is high but fisherman cannot find or catch enough fish</a:t>
            </a:r>
          </a:p>
          <a:p>
            <a:r>
              <a:rPr lang="en-US" sz="2400" u="sng" dirty="0" smtClean="0"/>
              <a:t>Developments in fishing equipment and changes to fishing methods have led to dwindling fish stocks and damage to habitats</a:t>
            </a:r>
            <a:endParaRPr lang="en-US" sz="2400" u="sng" dirty="0"/>
          </a:p>
        </p:txBody>
      </p:sp>
    </p:spTree>
    <p:extLst>
      <p:ext uri="{BB962C8B-B14F-4D97-AF65-F5344CB8AC3E}">
        <p14:creationId xmlns:p14="http://schemas.microsoft.com/office/powerpoint/2010/main" val="15940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hinadialogue-production.s3.amazonaws.com/uploads/content_image/content_image/667/Screen_Shot_2015-12-18_at_15.09.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4" y="777875"/>
            <a:ext cx="7826375" cy="579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37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1212</TotalTime>
  <Words>1640</Words>
  <Application>Microsoft Office PowerPoint</Application>
  <PresentationFormat>On-screen Show (4:3)</PresentationFormat>
  <Paragraphs>163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Gothic</vt:lpstr>
      <vt:lpstr>Wingdings 3</vt:lpstr>
      <vt:lpstr>Ion</vt:lpstr>
      <vt:lpstr>4.3 Aquatic Food Production Systems</vt:lpstr>
      <vt:lpstr>Significant Ideas</vt:lpstr>
      <vt:lpstr>Continental Shelf</vt:lpstr>
      <vt:lpstr>Continental Shelf</vt:lpstr>
      <vt:lpstr>Continental Shelf &amp; UNCLOS</vt:lpstr>
      <vt:lpstr>Tragedy of the Commons</vt:lpstr>
      <vt:lpstr>Fisheries</vt:lpstr>
      <vt:lpstr>Fisheries</vt:lpstr>
      <vt:lpstr>PowerPoint Presentation</vt:lpstr>
      <vt:lpstr>Unsustainable Wild Fishing Industry</vt:lpstr>
      <vt:lpstr>PowerPoint Presentation</vt:lpstr>
      <vt:lpstr>Fish Fad?</vt:lpstr>
      <vt:lpstr>Aquaculture</vt:lpstr>
      <vt:lpstr>Aquaculture</vt:lpstr>
      <vt:lpstr>Aquaculture</vt:lpstr>
      <vt:lpstr>Classwork/Homework</vt:lpstr>
      <vt:lpstr>IA Score Conversion</vt:lpstr>
      <vt:lpstr>Warm Up</vt:lpstr>
      <vt:lpstr>Sustainable Yield</vt:lpstr>
      <vt:lpstr>Maximum Sustainable Yield</vt:lpstr>
      <vt:lpstr>Maximum Sustainable Yield</vt:lpstr>
      <vt:lpstr>PowerPoint Presentation</vt:lpstr>
      <vt:lpstr>PowerPoint Presentation</vt:lpstr>
      <vt:lpstr>Maximum Sustainable Yield</vt:lpstr>
      <vt:lpstr>Optimal Sustainable Yield</vt:lpstr>
      <vt:lpstr>Ethics and Harvesting</vt:lpstr>
      <vt:lpstr>Whaling: A Way of Life? </vt:lpstr>
      <vt:lpstr>PowerPoint Presentation</vt:lpstr>
      <vt:lpstr>TOK</vt:lpstr>
      <vt:lpstr>Exam-style Question</vt:lpstr>
      <vt:lpstr>Classwork/Homework</vt:lpstr>
      <vt:lpstr>PowerPoint Presentation</vt:lpstr>
      <vt:lpstr>PowerPoint Presentation</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 Aquatic Food Production Systems</dc:title>
  <dc:creator>Simmons, Brooke</dc:creator>
  <cp:lastModifiedBy>Brooke Simmons</cp:lastModifiedBy>
  <cp:revision>48</cp:revision>
  <dcterms:created xsi:type="dcterms:W3CDTF">2017-02-23T19:46:25Z</dcterms:created>
  <dcterms:modified xsi:type="dcterms:W3CDTF">2017-03-13T21:48:13Z</dcterms:modified>
</cp:coreProperties>
</file>