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65144-9D12-48EF-88DE-44CD55C9A9B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038D-4A56-4B1D-A6E8-93940BBE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3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7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A7214-014B-FA48-9309-B35310119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2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7856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312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01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87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3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1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0" pos="594" userDrawn="1">
          <p15:clr>
            <a:srgbClr val="F26B43"/>
          </p15:clr>
        </p15:guide>
        <p15:guide id="0" pos="5400" userDrawn="1">
          <p15:clr>
            <a:srgbClr val="F26B43"/>
          </p15:clr>
        </p15:guide>
        <p15:guide id="0" orient="horz" pos="4008" userDrawn="1">
          <p15:clr>
            <a:srgbClr val="F26B43"/>
          </p15:clr>
        </p15:guide>
        <p15:guide id="0" orient="horz" pos="1440" userDrawn="1">
          <p15:clr>
            <a:srgbClr val="F26B43"/>
          </p15:clr>
        </p15:guide>
        <p15:guide id="0" orient="horz" pos="3720" userDrawn="1">
          <p15:clr>
            <a:srgbClr val="F26B43"/>
          </p15:clr>
        </p15:guide>
        <p15:guide id="0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5: soil &amp; terrestrial food production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5.1 Introduction to soil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01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994172"/>
          </a:xfrm>
        </p:spPr>
        <p:txBody>
          <a:bodyPr/>
          <a:lstStyle/>
          <a:p>
            <a:pPr algn="ctr"/>
            <a:r>
              <a:rPr lang="en-US" b="1" u="sng" dirty="0" smtClean="0"/>
              <a:t>Weathering and Soil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8972"/>
            <a:ext cx="7886700" cy="5025628"/>
          </a:xfrm>
        </p:spPr>
        <p:txBody>
          <a:bodyPr>
            <a:normAutofit/>
          </a:bodyPr>
          <a:lstStyle/>
          <a:p>
            <a:r>
              <a:rPr lang="en-US" dirty="0" smtClean="0"/>
              <a:t>3 Types of weathering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Physical </a:t>
            </a:r>
            <a:r>
              <a:rPr lang="en-US" u="sng" dirty="0"/>
              <a:t>weathering (mechanical weathering) </a:t>
            </a:r>
            <a:r>
              <a:rPr lang="en-US" dirty="0" smtClean="0"/>
              <a:t>– process </a:t>
            </a:r>
            <a:r>
              <a:rPr lang="en-US" dirty="0"/>
              <a:t>that breaks </a:t>
            </a:r>
            <a:r>
              <a:rPr lang="en-US" dirty="0" smtClean="0"/>
              <a:t>rock </a:t>
            </a:r>
            <a:r>
              <a:rPr lang="en-US" dirty="0"/>
              <a:t>down into smaller pieces without changing the chemistry of the rock. The forces responsible for it include wind and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Chemical Weathering </a:t>
            </a:r>
            <a:r>
              <a:rPr lang="en-US" dirty="0"/>
              <a:t>– o</a:t>
            </a:r>
            <a:r>
              <a:rPr lang="en-US" dirty="0" smtClean="0"/>
              <a:t>ccurs </a:t>
            </a:r>
            <a:r>
              <a:rPr lang="en-US" dirty="0"/>
              <a:t>as a result of chemical reactions between water and other atmospheric gases, and the bedrock in a region.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Biological </a:t>
            </a:r>
            <a:r>
              <a:rPr lang="en-US" u="sng" dirty="0" smtClean="0"/>
              <a:t>Weathering </a:t>
            </a:r>
            <a:r>
              <a:rPr lang="en-US" dirty="0" smtClean="0"/>
              <a:t>– takes </a:t>
            </a:r>
            <a:r>
              <a:rPr lang="en-US" dirty="0"/>
              <a:t>place as a result of the activities of living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Processes of 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0477"/>
            <a:ext cx="7772400" cy="4572000"/>
          </a:xfrm>
        </p:spPr>
        <p:txBody>
          <a:bodyPr/>
          <a:lstStyle/>
          <a:p>
            <a:r>
              <a:rPr lang="en-US" dirty="0"/>
              <a:t>Very slow process cause by </a:t>
            </a:r>
            <a:r>
              <a:rPr lang="en-US" dirty="0" smtClean="0"/>
              <a:t>weathering</a:t>
            </a:r>
          </a:p>
          <a:p>
            <a:r>
              <a:rPr lang="en-US" dirty="0" smtClean="0"/>
              <a:t>1. Weathering of rock (mechanical)</a:t>
            </a:r>
          </a:p>
          <a:p>
            <a:r>
              <a:rPr lang="en-US" dirty="0" smtClean="0"/>
              <a:t>2. Deposition of sediments by erosion (mechanical)</a:t>
            </a:r>
          </a:p>
          <a:p>
            <a:r>
              <a:rPr lang="en-US" dirty="0" smtClean="0"/>
              <a:t>3. Decomposition of organic matter (chemical/biological)</a:t>
            </a:r>
            <a:endParaRPr lang="en-US" dirty="0"/>
          </a:p>
        </p:txBody>
      </p:sp>
      <p:pic>
        <p:nvPicPr>
          <p:cNvPr id="14340" name="Picture 4" descr="http://img.geocaching.com/cache/d4fb66d9-ebf4-4328-b116-507cd6ecf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3417194"/>
            <a:ext cx="5562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76" y="266163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System Food Web</a:t>
            </a:r>
            <a:endParaRPr lang="en-US" dirty="0"/>
          </a:p>
        </p:txBody>
      </p:sp>
      <p:pic>
        <p:nvPicPr>
          <p:cNvPr id="2050" name="Picture 2" descr="http://soils.usda.gov/sqi/concepts/soil_biology/images/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2999"/>
            <a:ext cx="8305800" cy="544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8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 (layers)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598" y="1295400"/>
            <a:ext cx="4168463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 - (Organic) Freshly fallen </a:t>
            </a:r>
            <a:r>
              <a:rPr lang="en-US" dirty="0" smtClean="0"/>
              <a:t>leaves/leaf litter, twigs</a:t>
            </a:r>
            <a:r>
              <a:rPr lang="en-US" dirty="0" smtClean="0"/>
              <a:t>, animal waste, fungi</a:t>
            </a:r>
          </a:p>
          <a:p>
            <a:r>
              <a:rPr lang="en-US" dirty="0" smtClean="0"/>
              <a:t>A- </a:t>
            </a:r>
            <a:r>
              <a:rPr lang="en-US" dirty="0" smtClean="0"/>
              <a:t>Mineral horizon</a:t>
            </a:r>
          </a:p>
          <a:p>
            <a:r>
              <a:rPr lang="en-US" dirty="0" smtClean="0"/>
              <a:t>E- (not shown) subsurface horizon </a:t>
            </a:r>
            <a:r>
              <a:rPr lang="en-US" dirty="0"/>
              <a:t>mixture of partially decomposed organic </a:t>
            </a:r>
            <a:r>
              <a:rPr lang="en-US" dirty="0" smtClean="0"/>
              <a:t>matter, clay, iron, and aluminum compounds</a:t>
            </a:r>
            <a:endParaRPr lang="en-US" dirty="0" smtClean="0"/>
          </a:p>
          <a:p>
            <a:r>
              <a:rPr lang="en-US" dirty="0" smtClean="0"/>
              <a:t>B- (Subsoil) Nutrients leached from A “Plant Roots</a:t>
            </a:r>
            <a:r>
              <a:rPr lang="en-US" dirty="0" smtClean="0"/>
              <a:t>”, enrichment of clay material, iron, aluminu</a:t>
            </a:r>
            <a:r>
              <a:rPr lang="en-US" dirty="0" smtClean="0"/>
              <a:t>m, or organic compounds</a:t>
            </a:r>
            <a:endParaRPr lang="en-US" dirty="0" smtClean="0"/>
          </a:p>
          <a:p>
            <a:r>
              <a:rPr lang="en-US" dirty="0" smtClean="0"/>
              <a:t>C- (Parent Material) largely inorganic </a:t>
            </a:r>
            <a:r>
              <a:rPr lang="en-US" dirty="0" smtClean="0"/>
              <a:t>material, loosened, unconsolidated material</a:t>
            </a:r>
          </a:p>
          <a:p>
            <a:r>
              <a:rPr lang="en-US" dirty="0" smtClean="0"/>
              <a:t>R- (not shown) hard bedrock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9/95/Soil_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295400"/>
            <a:ext cx="4308475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4" y="1894743"/>
            <a:ext cx="5068766" cy="2305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29812"/>
            <a:ext cx="7886700" cy="44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18434" name="Picture 2" descr="http://upload.wikimedia.org/wikipedia/commons/d/de/Nitrogen_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382000" cy="5104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5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Nitrogen Fixation: </a:t>
            </a:r>
            <a:r>
              <a:rPr lang="en-US" dirty="0" smtClean="0"/>
              <a:t>Atmospheric nitrogen (N</a:t>
            </a:r>
            <a:r>
              <a:rPr lang="en-US" baseline="-25000" dirty="0" smtClean="0"/>
              <a:t>2</a:t>
            </a:r>
            <a:r>
              <a:rPr lang="en-US" dirty="0" smtClean="0"/>
              <a:t>) is made available to plants</a:t>
            </a:r>
          </a:p>
          <a:p>
            <a:r>
              <a:rPr lang="en-US" b="1" u="sng" dirty="0" smtClean="0"/>
              <a:t>Nitrification: </a:t>
            </a:r>
            <a:r>
              <a:rPr lang="en-US" dirty="0" smtClean="0"/>
              <a:t>Bacteria in soil convert ammonium (NH</a:t>
            </a:r>
            <a:r>
              <a:rPr lang="en-US" baseline="-25000" dirty="0" smtClean="0"/>
              <a:t>3</a:t>
            </a:r>
            <a:r>
              <a:rPr lang="en-US" dirty="0" smtClean="0"/>
              <a:t>) to nitrite(NO</a:t>
            </a:r>
            <a:r>
              <a:rPr lang="en-US" baseline="-25000" dirty="0" smtClean="0"/>
              <a:t>2</a:t>
            </a:r>
            <a:r>
              <a:rPr lang="en-US" dirty="0" smtClean="0"/>
              <a:t>) and then nitrates (NO</a:t>
            </a:r>
            <a:r>
              <a:rPr lang="en-US" baseline="-25000" dirty="0" smtClean="0"/>
              <a:t>3</a:t>
            </a:r>
            <a:r>
              <a:rPr lang="en-US" dirty="0" smtClean="0"/>
              <a:t>).</a:t>
            </a:r>
          </a:p>
          <a:p>
            <a:r>
              <a:rPr lang="en-US" b="1" u="sng" dirty="0" err="1" smtClean="0"/>
              <a:t>Denitrification</a:t>
            </a:r>
            <a:r>
              <a:rPr lang="en-US" b="1" u="sng" dirty="0" smtClean="0"/>
              <a:t>: </a:t>
            </a:r>
            <a:r>
              <a:rPr lang="en-US" dirty="0" smtClean="0"/>
              <a:t>Bacteria in soil </a:t>
            </a:r>
            <a:r>
              <a:rPr lang="en-US" dirty="0"/>
              <a:t>nitrates (NO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smtClean="0"/>
              <a:t>to nitrogen gas (N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Assimilation:</a:t>
            </a:r>
            <a:r>
              <a:rPr lang="en-US" dirty="0" smtClean="0"/>
              <a:t> Living organisms take in the nitrogen to make proteins</a:t>
            </a:r>
          </a:p>
          <a:p>
            <a:r>
              <a:rPr lang="en-US" b="1" u="sng" dirty="0" smtClean="0"/>
              <a:t>Ammonification</a:t>
            </a:r>
            <a:r>
              <a:rPr lang="en-US" dirty="0" smtClean="0"/>
              <a:t>: Bacteria and fungi decompose waste and organisms and allow for ammonia to be released into the soil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781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Processes in the Nitrogen Cycle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96" y="1943697"/>
            <a:ext cx="6706674" cy="46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</a:t>
            </a:r>
            <a:r>
              <a:rPr lang="en-US" dirty="0" smtClean="0"/>
              <a:t>texture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0258" y="2273809"/>
            <a:ext cx="7633742" cy="3593591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/>
              <a:t>Soil Texture </a:t>
            </a:r>
            <a:r>
              <a:rPr lang="en-US" sz="3200" dirty="0"/>
              <a:t>is determined by the relative amounts of the different types and sizes of mineral particles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3000" dirty="0" smtClean="0"/>
              <a:t>Clay (very fine particles </a:t>
            </a:r>
            <a:r>
              <a:rPr lang="en-US" sz="3000" dirty="0" smtClean="0"/>
              <a:t>&lt;0.002mm</a:t>
            </a:r>
            <a:r>
              <a:rPr lang="en-US" sz="3000" dirty="0" smtClean="0"/>
              <a:t>) </a:t>
            </a:r>
          </a:p>
          <a:p>
            <a:pPr lvl="1"/>
            <a:r>
              <a:rPr lang="en-US" sz="3000" dirty="0" smtClean="0"/>
              <a:t>Silt (fine particles 0.05mm-0.002)</a:t>
            </a:r>
          </a:p>
          <a:p>
            <a:pPr lvl="1"/>
            <a:r>
              <a:rPr lang="en-US" sz="3000" dirty="0" smtClean="0"/>
              <a:t>Sand (medium-sized particles 2mm-0.05mm)</a:t>
            </a:r>
          </a:p>
          <a:p>
            <a:pPr lvl="1"/>
            <a:r>
              <a:rPr lang="en-US" sz="3000" dirty="0" smtClean="0"/>
              <a:t>Gravel (large coarse particles </a:t>
            </a:r>
            <a:r>
              <a:rPr lang="en-US" sz="3000" dirty="0" smtClean="0"/>
              <a:t>&gt; </a:t>
            </a:r>
            <a:r>
              <a:rPr lang="en-US" sz="3000" dirty="0" smtClean="0"/>
              <a:t>2mm)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4762" y="339818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Smallest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4762" y="560547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Largest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576262" y="3825024"/>
            <a:ext cx="457200" cy="1780447"/>
          </a:xfrm>
          <a:prstGeom prst="downArrow">
            <a:avLst>
              <a:gd name="adj1" fmla="val 4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701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Soil Component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06" y="1411164"/>
            <a:ext cx="8134350" cy="48372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u="sng" dirty="0" smtClean="0"/>
          </a:p>
          <a:p>
            <a:pPr marL="0" indent="0">
              <a:buNone/>
            </a:pPr>
            <a:r>
              <a:rPr lang="en-US" sz="1400" u="sng" dirty="0" smtClean="0"/>
              <a:t>COMPONENT</a:t>
            </a:r>
            <a:r>
              <a:rPr lang="en-US" sz="1400" dirty="0"/>
              <a:t>                 </a:t>
            </a:r>
            <a:r>
              <a:rPr lang="en-US" sz="1400" u="sng" dirty="0"/>
              <a:t>DESCRIPTION</a:t>
            </a:r>
            <a:r>
              <a:rPr lang="en-US" sz="1400" dirty="0"/>
              <a:t> 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Clay                        </a:t>
            </a:r>
            <a:r>
              <a:rPr lang="en-US" sz="1400" dirty="0" smtClean="0"/>
              <a:t>	Very </a:t>
            </a:r>
            <a:r>
              <a:rPr lang="en-US" sz="1400" dirty="0"/>
              <a:t>fine particles. Compacts easily. Forms large, </a:t>
            </a:r>
            <a:r>
              <a:rPr lang="en-US" sz="1400" dirty="0" smtClean="0"/>
              <a:t>dense 			</a:t>
            </a:r>
            <a:r>
              <a:rPr lang="en-US" sz="1400" dirty="0" smtClean="0"/>
              <a:t>	clumps </a:t>
            </a:r>
            <a:r>
              <a:rPr lang="en-US" sz="1400" dirty="0"/>
              <a:t>when wet. Low permeability to water; </a:t>
            </a:r>
            <a:r>
              <a:rPr lang="en-US" sz="1400" dirty="0" smtClean="0"/>
              <a:t>therefore</a:t>
            </a:r>
            <a:r>
              <a:rPr lang="en-US" sz="1400" dirty="0"/>
              <a:t>, </a:t>
            </a:r>
            <a:r>
              <a:rPr lang="en-US" sz="1400" dirty="0" smtClean="0"/>
              <a:t>			</a:t>
            </a:r>
            <a:r>
              <a:rPr lang="en-US" sz="1400" dirty="0" smtClean="0"/>
              <a:t>	upper </a:t>
            </a:r>
            <a:r>
              <a:rPr lang="en-US" sz="1400" dirty="0"/>
              <a:t>layers become </a:t>
            </a:r>
            <a:r>
              <a:rPr lang="en-US" sz="1400" dirty="0" smtClean="0"/>
              <a:t>water logged</a:t>
            </a:r>
            <a:r>
              <a:rPr lang="en-US" sz="1400" dirty="0"/>
              <a:t>. 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Gravel                      </a:t>
            </a:r>
            <a:r>
              <a:rPr lang="en-US" sz="1400" dirty="0" smtClean="0"/>
              <a:t>	Coarse </a:t>
            </a:r>
            <a:r>
              <a:rPr lang="en-US" sz="1400" dirty="0"/>
              <a:t>particles. Consists of rock fragments. 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Loam                        </a:t>
            </a:r>
            <a:r>
              <a:rPr lang="en-US" sz="1400" dirty="0" smtClean="0"/>
              <a:t>	About </a:t>
            </a:r>
            <a:r>
              <a:rPr lang="en-US" sz="1400" dirty="0"/>
              <a:t>equal mixtures of clay, sand, silt and humus. </a:t>
            </a:r>
            <a:r>
              <a:rPr lang="en-US" sz="1400" dirty="0" smtClean="0"/>
              <a:t>Rich </a:t>
            </a:r>
            <a:r>
              <a:rPr lang="en-US" sz="1400" dirty="0"/>
              <a:t>in </a:t>
            </a:r>
            <a:r>
              <a:rPr lang="en-US" sz="1400" dirty="0" smtClean="0"/>
              <a:t>			</a:t>
            </a:r>
            <a:r>
              <a:rPr lang="en-US" sz="1400" dirty="0" smtClean="0"/>
              <a:t>	nutrients</a:t>
            </a:r>
            <a:r>
              <a:rPr lang="en-US" sz="1400" dirty="0"/>
              <a:t>. Holds water but does not become </a:t>
            </a:r>
            <a:r>
              <a:rPr lang="en-US" sz="1400" dirty="0" smtClean="0"/>
              <a:t>waterlogged</a:t>
            </a:r>
            <a:r>
              <a:rPr lang="en-US" sz="1400" dirty="0"/>
              <a:t>. 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Sand                         </a:t>
            </a:r>
            <a:r>
              <a:rPr lang="en-US" sz="1400" dirty="0" smtClean="0"/>
              <a:t>	Sedimentary </a:t>
            </a:r>
            <a:r>
              <a:rPr lang="en-US" sz="1400" dirty="0"/>
              <a:t>material coarser than silt. Water flows </a:t>
            </a:r>
            <a:r>
              <a:rPr lang="en-US" sz="1400" dirty="0" smtClean="0"/>
              <a:t>through 			</a:t>
            </a:r>
            <a:r>
              <a:rPr lang="en-US" sz="1400" dirty="0" smtClean="0"/>
              <a:t>	too </a:t>
            </a:r>
            <a:r>
              <a:rPr lang="en-US" sz="1400" dirty="0"/>
              <a:t>quickly for most crops. Good for crops </a:t>
            </a:r>
            <a:r>
              <a:rPr lang="en-US" sz="1400" dirty="0" smtClean="0"/>
              <a:t>and </a:t>
            </a:r>
            <a:r>
              <a:rPr lang="en-US" sz="1400" dirty="0"/>
              <a:t>plants </a:t>
            </a:r>
            <a:r>
              <a:rPr lang="en-US" sz="1400" dirty="0" smtClean="0"/>
              <a:t>				</a:t>
            </a:r>
            <a:r>
              <a:rPr lang="en-US" sz="1400" dirty="0" smtClean="0"/>
              <a:t>	requiring </a:t>
            </a:r>
            <a:r>
              <a:rPr lang="en-US" sz="1400" dirty="0"/>
              <a:t>low amounts of water.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Silt </a:t>
            </a:r>
            <a:r>
              <a:rPr lang="en-US" sz="1400" dirty="0"/>
              <a:t>                           </a:t>
            </a:r>
            <a:r>
              <a:rPr lang="en-US" sz="1400" dirty="0" smtClean="0"/>
              <a:t>	Sedimentary </a:t>
            </a:r>
            <a:r>
              <a:rPr lang="en-US" sz="1400" dirty="0"/>
              <a:t>material consisting of very fine </a:t>
            </a:r>
            <a:r>
              <a:rPr lang="en-US" sz="1400" dirty="0" smtClean="0"/>
              <a:t>particles 				</a:t>
            </a:r>
            <a:r>
              <a:rPr lang="en-US" sz="1400" dirty="0" smtClean="0"/>
              <a:t>	between </a:t>
            </a:r>
            <a:r>
              <a:rPr lang="en-US" sz="1400" dirty="0"/>
              <a:t>the size of sand and clay. Easily </a:t>
            </a:r>
            <a:r>
              <a:rPr lang="en-US" sz="1400" dirty="0" smtClean="0"/>
              <a:t>transported </a:t>
            </a:r>
            <a:r>
              <a:rPr lang="en-US" sz="1400" dirty="0"/>
              <a:t>by </a:t>
            </a:r>
            <a:r>
              <a:rPr lang="en-US" sz="1400" dirty="0" smtClean="0"/>
              <a:t>				water</a:t>
            </a:r>
            <a:r>
              <a:rPr lang="en-US" sz="1400" dirty="0"/>
              <a:t>. 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9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519708"/>
            <a:ext cx="7805997" cy="4675030"/>
          </a:xfrm>
        </p:spPr>
        <p:txBody>
          <a:bodyPr>
            <a:normAutofit/>
          </a:bodyPr>
          <a:lstStyle/>
          <a:p>
            <a:r>
              <a:rPr lang="en-US" dirty="0" smtClean="0"/>
              <a:t>Complex ecosystem made up of minerals, organic matter, organisms, nutrients, air, gases and water</a:t>
            </a:r>
          </a:p>
          <a:p>
            <a:r>
              <a:rPr lang="en-US" dirty="0" smtClean="0"/>
              <a:t>We tend to take soil for around us for granted but it is more than just mud or dirt:</a:t>
            </a:r>
          </a:p>
          <a:p>
            <a:pPr lvl="1"/>
            <a:r>
              <a:rPr lang="en-US" dirty="0" smtClean="0"/>
              <a:t>Food we eat depends on soil</a:t>
            </a:r>
          </a:p>
          <a:p>
            <a:pPr lvl="1"/>
            <a:r>
              <a:rPr lang="en-US" dirty="0" smtClean="0"/>
              <a:t>Plants grow in soil</a:t>
            </a:r>
          </a:p>
          <a:p>
            <a:pPr lvl="1"/>
            <a:r>
              <a:rPr lang="en-US" dirty="0" smtClean="0"/>
              <a:t>Habitat for many organisms</a:t>
            </a:r>
          </a:p>
          <a:p>
            <a:pPr lvl="1"/>
            <a:r>
              <a:rPr lang="en-US" dirty="0" smtClean="0"/>
              <a:t>Holds water and mineral nutrients that plants depend on </a:t>
            </a:r>
          </a:p>
          <a:p>
            <a:pPr lvl="1"/>
            <a:r>
              <a:rPr lang="en-US" dirty="0" smtClean="0"/>
              <a:t>Filters any water that passes through it</a:t>
            </a:r>
          </a:p>
          <a:p>
            <a:pPr lvl="1"/>
            <a:r>
              <a:rPr lang="en-US" dirty="0" smtClean="0"/>
              <a:t>Stores and transfers heat which affects atmospheric temperature</a:t>
            </a:r>
          </a:p>
          <a:p>
            <a:pPr lvl="1"/>
            <a:r>
              <a:rPr lang="en-US" dirty="0" smtClean="0"/>
              <a:t>Part of the lithosphere where life processes take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7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Soil Texture Triangle </a:t>
            </a:r>
            <a:endParaRPr lang="en-US" dirty="0"/>
          </a:p>
        </p:txBody>
      </p:sp>
      <p:pic>
        <p:nvPicPr>
          <p:cNvPr id="20482" name="Picture 2" descr="http://wps.prenhall.com/wps/media/objects/1411/1445480/FG12_15_wo_arr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143000"/>
            <a:ext cx="8074925" cy="5437385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143000" y="27432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4363650">
            <a:off x="5125747" y="619671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154796">
            <a:off x="5812433" y="2335886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8077199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Soil </a:t>
            </a:r>
            <a:r>
              <a:rPr lang="en-US" dirty="0" smtClean="0"/>
              <a:t>Practice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44429"/>
            <a:ext cx="2362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1. Sand = 25 %    Silt = 15 % Clay = 60 %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Sand = 30 % Silt = 35 %</a:t>
            </a:r>
          </a:p>
          <a:p>
            <a:pPr marL="0" indent="0">
              <a:buNone/>
            </a:pPr>
            <a:r>
              <a:rPr lang="en-US" dirty="0" smtClean="0"/>
              <a:t>    Clay = 35 %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Sand = ?       Silt = 10 % Clay = 40 %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ps.prenhall.com/wps/media/objects/1411/1445480/FG12_15_wo_arr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984" y="1112838"/>
            <a:ext cx="6206415" cy="554374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895600" y="25908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4363650">
            <a:off x="6116347" y="612051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54796">
            <a:off x="6803034" y="2259686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oils.ifas.ufl.edu/faculty/grunwald/teaching/eSoilScience/images/text_leac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758" y="2189408"/>
            <a:ext cx="7684592" cy="4216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Permeability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652" y="1200965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Rate at which air and water flow from upper layers </a:t>
            </a:r>
            <a:endParaRPr lang="en-US" sz="2400" dirty="0" smtClean="0"/>
          </a:p>
          <a:p>
            <a:r>
              <a:rPr lang="en-US" sz="2400" dirty="0" smtClean="0"/>
              <a:t>of </a:t>
            </a:r>
            <a:r>
              <a:rPr lang="en-US" sz="2400" dirty="0" smtClean="0"/>
              <a:t>soil to lower layers of soil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914400"/>
          <a:ext cx="8153399" cy="5410199"/>
        </p:xfrm>
        <a:graphic>
          <a:graphicData uri="http://schemas.openxmlformats.org/drawingml/2006/table">
            <a:tbl>
              <a:tblPr/>
              <a:tblGrid>
                <a:gridCol w="1358900"/>
                <a:gridCol w="1358900"/>
                <a:gridCol w="1358900"/>
                <a:gridCol w="1257300"/>
                <a:gridCol w="1245936"/>
                <a:gridCol w="1573463"/>
              </a:tblGrid>
              <a:tr h="12036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Soil Texture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Nutrient Capacity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Infiltration</a:t>
                      </a:r>
                      <a:endParaRPr lang="en-US" sz="1800" b="1" u="sng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Water Holding Capacity</a:t>
                      </a:r>
                      <a:endParaRPr lang="en-US" sz="1800" b="1" u="sng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Aeration 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Workability 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Times New Roman"/>
                          <a:ea typeface="Times New Roman"/>
                        </a:rPr>
                        <a:t>Clay </a:t>
                      </a:r>
                      <a:endParaRPr lang="en-US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Good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Poor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Good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Poor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Poor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Times New Roman"/>
                          <a:ea typeface="Times New Roman"/>
                        </a:rPr>
                        <a:t>Silt</a:t>
                      </a:r>
                      <a:endParaRPr lang="en-US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Medium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Medium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Medium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Medium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Medium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Times New Roman"/>
                          <a:ea typeface="Times New Roman"/>
                        </a:rPr>
                        <a:t>Sand</a:t>
                      </a:r>
                      <a:endParaRPr lang="en-US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Poor</a:t>
                      </a: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Good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Poor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Good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Good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1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89" y="1732902"/>
            <a:ext cx="7955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Primary production of soil depends on the following factors: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mineral </a:t>
            </a:r>
            <a:r>
              <a:rPr lang="en-US" sz="3600" dirty="0"/>
              <a:t>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drainage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water-holding </a:t>
            </a:r>
            <a:r>
              <a:rPr lang="en-US" sz="3600" dirty="0"/>
              <a:t>capacity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airspaces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organisms present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potential </a:t>
            </a:r>
            <a:r>
              <a:rPr lang="en-US" sz="3600" dirty="0"/>
              <a:t>to hold organic materials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Production &amp;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Nitrates, Phosphates, Potassium (NPK)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9429" y="1893888"/>
            <a:ext cx="7772400" cy="4572000"/>
          </a:xfrm>
        </p:spPr>
        <p:txBody>
          <a:bodyPr/>
          <a:lstStyle/>
          <a:p>
            <a:r>
              <a:rPr lang="en-US" dirty="0" smtClean="0"/>
              <a:t>Main nutrients found in soil</a:t>
            </a:r>
          </a:p>
          <a:p>
            <a:r>
              <a:rPr lang="en-US" dirty="0" smtClean="0"/>
              <a:t>Leached out of soil or removed when a crop is harvested </a:t>
            </a:r>
          </a:p>
          <a:p>
            <a:r>
              <a:rPr lang="en-US" dirty="0" smtClean="0"/>
              <a:t>Replaced via chemical fertilizers, growing legumes, crop rotation, or through the application of organic matter (manure, compost)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79888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&amp;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89" y="1371602"/>
            <a:ext cx="7633742" cy="359359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Most </a:t>
            </a:r>
            <a:r>
              <a:rPr lang="en-US" sz="3200" dirty="0"/>
              <a:t>soils fall into the pH range of </a:t>
            </a:r>
            <a:r>
              <a:rPr lang="en-US" sz="3200" dirty="0" smtClean="0"/>
              <a:t>4-8</a:t>
            </a:r>
            <a:endParaRPr lang="en-US" sz="3200" dirty="0" smtClean="0"/>
          </a:p>
          <a:p>
            <a:r>
              <a:rPr lang="en-US" sz="3200" dirty="0" smtClean="0"/>
              <a:t>pH affects </a:t>
            </a:r>
            <a:r>
              <a:rPr lang="en-US" sz="3200" dirty="0"/>
              <a:t>the solubility of </a:t>
            </a:r>
            <a:r>
              <a:rPr lang="en-US" sz="3200" dirty="0" smtClean="0"/>
              <a:t>nutrients which </a:t>
            </a:r>
            <a:r>
              <a:rPr lang="en-US" sz="3200" dirty="0"/>
              <a:t>determines the extent to which these nutrients are available for absorption by plant roots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If the soil is too basic or too acidic, certain soil nutrients will not be able to be used by regional plants.</a:t>
            </a:r>
          </a:p>
        </p:txBody>
      </p:sp>
    </p:spTree>
    <p:extLst>
      <p:ext uri="{BB962C8B-B14F-4D97-AF65-F5344CB8AC3E}">
        <p14:creationId xmlns:p14="http://schemas.microsoft.com/office/powerpoint/2010/main" val="38039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Acidification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 impact on forestry in Northern Europe where acid rain caused by industrial pollution has the made the soil more acidic</a:t>
            </a:r>
          </a:p>
          <a:p>
            <a:r>
              <a:rPr lang="en-US" dirty="0" smtClean="0"/>
              <a:t>More available aluminum and iron ions in the soil causing damage to evergreen forestry through needle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soil made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0100" y="1376957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main components:</a:t>
            </a:r>
            <a:endParaRPr lang="en-US" sz="2400" dirty="0" smtClean="0"/>
          </a:p>
          <a:p>
            <a:pPr marL="1428750" lvl="2" indent="-514350">
              <a:buAutoNum type="arabicPeriod"/>
            </a:pPr>
            <a:r>
              <a:rPr lang="en-US" sz="2400" dirty="0" smtClean="0"/>
              <a:t>Mineral particles mainly from underlying rock</a:t>
            </a:r>
          </a:p>
          <a:p>
            <a:pPr marL="1428750" lvl="2" indent="-514350">
              <a:buAutoNum type="arabicPeriod"/>
            </a:pPr>
            <a:r>
              <a:rPr lang="en-US" sz="2400" dirty="0" smtClean="0"/>
              <a:t>Organic remains that have come from the plants and animals</a:t>
            </a:r>
          </a:p>
          <a:p>
            <a:pPr marL="1428750" lvl="2" indent="-514350">
              <a:buAutoNum type="arabicPeriod"/>
            </a:pPr>
            <a:r>
              <a:rPr lang="en-US" sz="2400" dirty="0" smtClean="0"/>
              <a:t>Water within spaces between soil grains</a:t>
            </a:r>
          </a:p>
          <a:p>
            <a:pPr marL="1428750" lvl="2" indent="-514350">
              <a:buAutoNum type="arabicPeriod"/>
            </a:pPr>
            <a:r>
              <a:rPr lang="en-US" sz="2400" dirty="0" smtClean="0"/>
              <a:t>Air also within the soil grains</a:t>
            </a:r>
            <a:endParaRPr lang="en-US" sz="2400" dirty="0" smtClean="0"/>
          </a:p>
          <a:p>
            <a:pPr lvl="2"/>
            <a:endParaRPr lang="en-US" sz="1400" dirty="0"/>
          </a:p>
        </p:txBody>
      </p:sp>
      <p:pic>
        <p:nvPicPr>
          <p:cNvPr id="16386" name="Picture 2" descr="http://www.uvm.edu/~pss/HandsSoil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543" y="4572000"/>
            <a:ext cx="244928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5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Soil composition by percent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210" y="1874517"/>
            <a:ext cx="6906358" cy="46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storages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matter</a:t>
            </a:r>
          </a:p>
          <a:p>
            <a:r>
              <a:rPr lang="en-US" dirty="0" smtClean="0"/>
              <a:t>Organisms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7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Transfers &amp; transformations in soil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</a:p>
          <a:p>
            <a:pPr lvl="1"/>
            <a:r>
              <a:rPr lang="en-US" dirty="0" smtClean="0"/>
              <a:t>Biological mixing and leaching (minerals dissolved in water moving through the soil)</a:t>
            </a:r>
          </a:p>
          <a:p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Weathering</a:t>
            </a:r>
          </a:p>
          <a:p>
            <a:pPr lvl="1"/>
            <a:r>
              <a:rPr lang="en-US" dirty="0" smtClean="0"/>
              <a:t>Nutrient cycling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&amp; Outputs in soil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Organic material including leaf litter</a:t>
            </a:r>
          </a:p>
          <a:p>
            <a:pPr lvl="1"/>
            <a:r>
              <a:rPr lang="en-US" dirty="0" smtClean="0"/>
              <a:t>Inorganic material from parent material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Energy</a:t>
            </a:r>
          </a:p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Uptake by plants</a:t>
            </a:r>
          </a:p>
          <a:p>
            <a:pPr lvl="1"/>
            <a:r>
              <a:rPr lang="en-US" dirty="0" smtClean="0"/>
              <a:t>Soil erosion</a:t>
            </a:r>
          </a:p>
        </p:txBody>
      </p:sp>
    </p:spTree>
    <p:extLst>
      <p:ext uri="{BB962C8B-B14F-4D97-AF65-F5344CB8AC3E}">
        <p14:creationId xmlns:p14="http://schemas.microsoft.com/office/powerpoint/2010/main" val="428549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Factors in Soil </a:t>
            </a:r>
            <a:r>
              <a:rPr lang="en-US" b="1" dirty="0"/>
              <a:t>D</a:t>
            </a:r>
            <a:r>
              <a:rPr lang="en-US" b="1" dirty="0" smtClean="0"/>
              <a:t>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26558"/>
            <a:ext cx="7886700" cy="4800600"/>
          </a:xfrm>
        </p:spPr>
        <p:txBody>
          <a:bodyPr>
            <a:noAutofit/>
          </a:bodyPr>
          <a:lstStyle/>
          <a:p>
            <a:r>
              <a:rPr lang="en-US" sz="2400" u="sng" dirty="0"/>
              <a:t>Parent Material</a:t>
            </a:r>
            <a:r>
              <a:rPr lang="en-US" sz="2400" dirty="0"/>
              <a:t>: The rock or minerals from which the soil derives. The nature of the parent rock can either be native to the area or transported </a:t>
            </a:r>
            <a:r>
              <a:rPr lang="en-US" sz="2400" dirty="0" smtClean="0"/>
              <a:t>Has </a:t>
            </a:r>
            <a:r>
              <a:rPr lang="en-US" sz="2400" dirty="0"/>
              <a:t>a direct effect on the ultimate soil profile.</a:t>
            </a:r>
          </a:p>
          <a:p>
            <a:r>
              <a:rPr lang="en-US" sz="2400" u="sng" dirty="0"/>
              <a:t>Climate</a:t>
            </a:r>
            <a:r>
              <a:rPr lang="en-US" sz="2400" dirty="0"/>
              <a:t>: </a:t>
            </a:r>
            <a:r>
              <a:rPr lang="en-US" sz="2400" dirty="0" smtClean="0"/>
              <a:t>results </a:t>
            </a:r>
            <a:r>
              <a:rPr lang="en-US" sz="2400" dirty="0"/>
              <a:t>in partial weathering of parent material, which forms the substrate for soil.</a:t>
            </a:r>
          </a:p>
          <a:p>
            <a:r>
              <a:rPr lang="en-US" sz="2400" u="sng" dirty="0"/>
              <a:t>Living Organisms</a:t>
            </a:r>
            <a:r>
              <a:rPr lang="en-US" sz="2400" dirty="0"/>
              <a:t>: </a:t>
            </a:r>
            <a:r>
              <a:rPr lang="en-US" sz="2400" dirty="0" smtClean="0"/>
              <a:t>include </a:t>
            </a:r>
            <a:r>
              <a:rPr lang="en-US" sz="2400" dirty="0"/>
              <a:t>nitrogen-fixing bacteria, Rhizobium, fungi, insects, worms, snails etc. that help decompose litter and recycle nutrients.</a:t>
            </a:r>
          </a:p>
          <a:p>
            <a:r>
              <a:rPr lang="en-US" sz="2400" u="sng" dirty="0"/>
              <a:t>Topography</a:t>
            </a:r>
            <a:r>
              <a:rPr lang="en-US" sz="2400" dirty="0"/>
              <a:t>: </a:t>
            </a:r>
            <a:r>
              <a:rPr lang="en-US" sz="2400" dirty="0" smtClean="0"/>
              <a:t>the </a:t>
            </a:r>
            <a:r>
              <a:rPr lang="en-US" sz="2400" dirty="0"/>
              <a:t>physical characteristics of the location when the soil is </a:t>
            </a:r>
            <a:r>
              <a:rPr lang="en-US" sz="2400" dirty="0" smtClean="0"/>
              <a:t>formed</a:t>
            </a:r>
          </a:p>
          <a:p>
            <a:pPr lvl="2"/>
            <a:r>
              <a:rPr lang="en-US" sz="1800" dirty="0"/>
              <a:t>d</a:t>
            </a:r>
            <a:r>
              <a:rPr lang="en-US" sz="1800" dirty="0" smtClean="0"/>
              <a:t>rainage</a:t>
            </a:r>
          </a:p>
          <a:p>
            <a:pPr lvl="2"/>
            <a:r>
              <a:rPr lang="en-US" sz="1800" dirty="0" smtClean="0"/>
              <a:t>slope direction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levation</a:t>
            </a:r>
          </a:p>
          <a:p>
            <a:pPr lvl="2"/>
            <a:r>
              <a:rPr lang="en-US" sz="1800" dirty="0" smtClean="0"/>
              <a:t>wind exposure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0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Soil Formation Over Time</a:t>
            </a:r>
            <a:endParaRPr lang="en-US" dirty="0"/>
          </a:p>
        </p:txBody>
      </p:sp>
      <p:pic>
        <p:nvPicPr>
          <p:cNvPr id="4" name="Picture 4" descr="12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2507"/>
            <a:ext cx="8382000" cy="530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14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27</TotalTime>
  <Words>955</Words>
  <Application>Microsoft Office PowerPoint</Application>
  <PresentationFormat>On-screen Show (4:3)</PresentationFormat>
  <Paragraphs>186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Times New Roman</vt:lpstr>
      <vt:lpstr>Badge</vt:lpstr>
      <vt:lpstr>Topic 5: soil &amp; terrestrial food production systems</vt:lpstr>
      <vt:lpstr>What is soil?</vt:lpstr>
      <vt:lpstr>What is soil made from?</vt:lpstr>
      <vt:lpstr>Soil composition by percent</vt:lpstr>
      <vt:lpstr>Soil storages</vt:lpstr>
      <vt:lpstr>Transfers &amp; transformations in soil systems</vt:lpstr>
      <vt:lpstr>Inputs &amp; Outputs in soil systems</vt:lpstr>
      <vt:lpstr>Factors in Soil Development</vt:lpstr>
      <vt:lpstr>Soil Formation Over Time</vt:lpstr>
      <vt:lpstr>Weathering and Soil</vt:lpstr>
      <vt:lpstr>Three Processes of Soil Formation</vt:lpstr>
      <vt:lpstr>Soil System Food Web</vt:lpstr>
      <vt:lpstr>Soil horizons (layers)</vt:lpstr>
      <vt:lpstr>PowerPoint Presentation</vt:lpstr>
      <vt:lpstr>Nitrogen Cycle</vt:lpstr>
      <vt:lpstr>Nitrogen Cycle Terms</vt:lpstr>
      <vt:lpstr>Processes in the Nitrogen Cycle </vt:lpstr>
      <vt:lpstr>Soil texture &amp; structure</vt:lpstr>
      <vt:lpstr>Soil Component Description</vt:lpstr>
      <vt:lpstr>Soil Texture Triangle </vt:lpstr>
      <vt:lpstr>Soil Practice Problems</vt:lpstr>
      <vt:lpstr>Soil Permeability</vt:lpstr>
      <vt:lpstr>PowerPoint Presentation</vt:lpstr>
      <vt:lpstr>Primary Production &amp; Soil</vt:lpstr>
      <vt:lpstr>Nitrates, Phosphates, Potassium (NPK)</vt:lpstr>
      <vt:lpstr>pH &amp; Soil</vt:lpstr>
      <vt:lpstr>Acidification of Soil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5: soil &amp; terrestrial food production systems</dc:title>
  <dc:creator>Brooke Simmons</dc:creator>
  <cp:lastModifiedBy>Brooke Simmons</cp:lastModifiedBy>
  <cp:revision>6</cp:revision>
  <dcterms:created xsi:type="dcterms:W3CDTF">2017-03-13T21:53:31Z</dcterms:created>
  <dcterms:modified xsi:type="dcterms:W3CDTF">2017-03-13T22:20:36Z</dcterms:modified>
</cp:coreProperties>
</file>