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95" r:id="rId5"/>
    <p:sldId id="262" r:id="rId6"/>
    <p:sldId id="269" r:id="rId7"/>
    <p:sldId id="258" r:id="rId8"/>
    <p:sldId id="272" r:id="rId9"/>
    <p:sldId id="296" r:id="rId10"/>
    <p:sldId id="261" r:id="rId11"/>
    <p:sldId id="259" r:id="rId12"/>
    <p:sldId id="273" r:id="rId13"/>
    <p:sldId id="297" r:id="rId14"/>
    <p:sldId id="298" r:id="rId15"/>
    <p:sldId id="263" r:id="rId16"/>
    <p:sldId id="274" r:id="rId17"/>
    <p:sldId id="275" r:id="rId18"/>
    <p:sldId id="265" r:id="rId19"/>
    <p:sldId id="276" r:id="rId20"/>
    <p:sldId id="278" r:id="rId21"/>
    <p:sldId id="279" r:id="rId22"/>
    <p:sldId id="283" r:id="rId23"/>
    <p:sldId id="285" r:id="rId24"/>
    <p:sldId id="280" r:id="rId25"/>
    <p:sldId id="281" r:id="rId26"/>
    <p:sldId id="282" r:id="rId27"/>
    <p:sldId id="286" r:id="rId28"/>
    <p:sldId id="287" r:id="rId29"/>
    <p:sldId id="299" r:id="rId30"/>
    <p:sldId id="289" r:id="rId31"/>
    <p:sldId id="288" r:id="rId32"/>
    <p:sldId id="292" r:id="rId33"/>
    <p:sldId id="290" r:id="rId34"/>
    <p:sldId id="291" r:id="rId35"/>
    <p:sldId id="294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89C4D3-6DDC-426E-A3B5-2D6AB8002990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C129DC-86B5-4D56-90C8-D7846DC9A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u5aLhZMdA&amp;x-yt-ts=1422327029&amp;x-yt-cl=8483826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cqCvcX7buo&amp;x-yt-cl=84838260&amp;x-yt-ts=142232702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6.3 </a:t>
            </a:r>
            <a:r>
              <a:rPr lang="en-US" smtClean="0"/>
              <a:t>Photochemical smog </a:t>
            </a:r>
            <a:endParaRPr lang="en-US" dirty="0"/>
          </a:p>
        </p:txBody>
      </p:sp>
      <p:pic>
        <p:nvPicPr>
          <p:cNvPr id="3" name="Picture 2" descr="http://fpstudent.ca/Images/beijing-smo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934200" cy="404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from Tropospheric Ozone</a:t>
            </a:r>
            <a:endParaRPr lang="en-US" dirty="0"/>
          </a:p>
        </p:txBody>
      </p:sp>
      <p:pic>
        <p:nvPicPr>
          <p:cNvPr id="6146" name="Picture 2" descr="http://www.ucar.edu/learn/images/plan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348" y="1676400"/>
            <a:ext cx="91440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Smog is often seen as a </a:t>
            </a:r>
            <a:r>
              <a:rPr lang="en-US" sz="2800" u="sng" dirty="0" smtClean="0"/>
              <a:t>brown haze </a:t>
            </a:r>
            <a:r>
              <a:rPr lang="en-US" sz="2800" dirty="0" smtClean="0"/>
              <a:t>above a large city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u="sng" dirty="0" smtClean="0"/>
              <a:t>Frequency and severity depends on local topography, climate, population density, fossil fuel 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u="sng" dirty="0" smtClean="0"/>
              <a:t>Thermal inversions occur due to lack of air movement when a layer of cool dense air is trapped beneath a layer of less dense, warm air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u="sng" dirty="0" smtClean="0"/>
              <a:t>Concentrations of air pollutants build up near the ground instead of being dissipated by “normal” air movement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u="sng" dirty="0" smtClean="0"/>
              <a:t>Deforestation and burning may also contribute to smog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u="sng" dirty="0" smtClean="0"/>
              <a:t>Economic losses caused by urban air pollution can be significant</a:t>
            </a:r>
            <a:endParaRPr lang="en-US" sz="2800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Toxic gas leads to breathing difficulties and health problems such as cancer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1.mbtfiles.co.uk/media/docs/newdocs/as_and_a_level/geography/physical/atmosphere_and_weathering/889344/html/images/image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3" y="1371600"/>
            <a:ext cx="8785574" cy="53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Formation of Photochemical Smog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Formation of Photochemical Smog</a:t>
            </a:r>
            <a:endParaRPr lang="en-US" dirty="0"/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91400" cy="49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Inversions</a:t>
            </a:r>
            <a:endParaRPr lang="en-US" dirty="0"/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600200"/>
            <a:ext cx="898738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Smog Pollution in LA</a:t>
            </a:r>
            <a:endParaRPr lang="en-US" dirty="0"/>
          </a:p>
        </p:txBody>
      </p:sp>
      <p:pic>
        <p:nvPicPr>
          <p:cNvPr id="32770" name="Picture 2" descr="http://www.thedetroitbureau.com/wp-content/uploads/2009/01/la-sm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2418"/>
            <a:ext cx="9144000" cy="534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Smog Pollution in China</a:t>
            </a:r>
            <a:endParaRPr lang="en-US" dirty="0"/>
          </a:p>
        </p:txBody>
      </p:sp>
      <p:pic>
        <p:nvPicPr>
          <p:cNvPr id="2050" name="Picture 2" descr="http://static.boredpanda.com/blog/wp-content/uploads/2015/01/china-bad-pollution-climate-change-7__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6" y="3429000"/>
            <a:ext cx="4956174" cy="33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2.cdn.cnn.com/cnnnext/dam/assets/151130151104-china-baoding-pollution-1130-super-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146675" cy="28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Pollution Management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Alter human activity</a:t>
            </a:r>
          </a:p>
          <a:p>
            <a:pPr lvl="1"/>
            <a:r>
              <a:rPr lang="en-US" u="sng" dirty="0" smtClean="0"/>
              <a:t>Consume less fossil fuels</a:t>
            </a:r>
          </a:p>
          <a:p>
            <a:pPr lvl="1"/>
            <a:r>
              <a:rPr lang="en-US" u="sng" dirty="0" smtClean="0"/>
              <a:t>Purchase energy efficient technology</a:t>
            </a:r>
          </a:p>
          <a:p>
            <a:pPr lvl="1"/>
            <a:r>
              <a:rPr lang="en-US" u="sng" dirty="0" smtClean="0"/>
              <a:t>Use public or shared transit</a:t>
            </a:r>
          </a:p>
          <a:p>
            <a:pPr lvl="1"/>
            <a:r>
              <a:rPr lang="en-US" dirty="0" smtClean="0"/>
              <a:t>Walk, cycle, carpool</a:t>
            </a:r>
          </a:p>
          <a:p>
            <a:r>
              <a:rPr lang="en-US" u="sng" dirty="0" smtClean="0"/>
              <a:t>Regulate and reduce pollutants</a:t>
            </a:r>
          </a:p>
          <a:p>
            <a:pPr lvl="1"/>
            <a:r>
              <a:rPr lang="en-US" u="sng" dirty="0" smtClean="0"/>
              <a:t>Government regulation or taxation</a:t>
            </a:r>
          </a:p>
          <a:p>
            <a:pPr lvl="1"/>
            <a:r>
              <a:rPr lang="en-US" u="sng" dirty="0" smtClean="0"/>
              <a:t>Use catalytic converters to clean the exhaust of primary pollutants from cars</a:t>
            </a:r>
          </a:p>
          <a:p>
            <a:pPr lvl="1"/>
            <a:r>
              <a:rPr lang="en-US" dirty="0" smtClean="0"/>
              <a:t>Regulate fuel quality</a:t>
            </a:r>
          </a:p>
          <a:p>
            <a:r>
              <a:rPr lang="en-US" u="sng" dirty="0" smtClean="0"/>
              <a:t>Restoration &amp; Clean-Up</a:t>
            </a:r>
          </a:p>
          <a:p>
            <a:pPr lvl="1"/>
            <a:r>
              <a:rPr lang="en-US" u="sng" dirty="0" smtClean="0"/>
              <a:t>Reforestation</a:t>
            </a:r>
          </a:p>
          <a:p>
            <a:pPr lvl="1"/>
            <a:r>
              <a:rPr lang="en-US" u="sng" dirty="0" err="1" smtClean="0"/>
              <a:t>Regreening</a:t>
            </a:r>
            <a:r>
              <a:rPr lang="en-US" u="sng" dirty="0" smtClean="0"/>
              <a:t> (more trees, more parks = absorb CO2)</a:t>
            </a:r>
          </a:p>
        </p:txBody>
      </p:sp>
    </p:spTree>
    <p:extLst>
      <p:ext uri="{BB962C8B-B14F-4D97-AF65-F5344CB8AC3E}">
        <p14:creationId xmlns:p14="http://schemas.microsoft.com/office/powerpoint/2010/main" val="11682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Air Pollution Investigation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Carbon Dioxide Analysis</a:t>
            </a:r>
          </a:p>
          <a:p>
            <a:r>
              <a:rPr lang="en-US" sz="3200" dirty="0"/>
              <a:t>As a class we will go outside and count cars for 15 minutes (must convert this to </a:t>
            </a:r>
            <a:r>
              <a:rPr lang="en-US" sz="3200" dirty="0" smtClean="0"/>
              <a:t>cars/hour)</a:t>
            </a:r>
          </a:p>
          <a:p>
            <a:pPr lvl="1"/>
            <a:r>
              <a:rPr lang="en-US" dirty="0" smtClean="0"/>
              <a:t>Number counted X 4 = cars/hour</a:t>
            </a:r>
          </a:p>
          <a:p>
            <a:r>
              <a:rPr lang="en-US" sz="3200" dirty="0" smtClean="0"/>
              <a:t>Work in groups of 4</a:t>
            </a:r>
          </a:p>
          <a:p>
            <a:pPr lvl="1"/>
            <a:r>
              <a:rPr lang="en-US" sz="2800" dirty="0" smtClean="0"/>
              <a:t>One person counts cars</a:t>
            </a:r>
          </a:p>
          <a:p>
            <a:pPr lvl="1"/>
            <a:r>
              <a:rPr lang="en-US" sz="2800" dirty="0" smtClean="0"/>
              <a:t>One person counts trucks</a:t>
            </a:r>
          </a:p>
          <a:p>
            <a:pPr lvl="1"/>
            <a:r>
              <a:rPr lang="en-US" sz="2800" dirty="0" smtClean="0"/>
              <a:t>One person counts buses</a:t>
            </a:r>
          </a:p>
          <a:p>
            <a:pPr lvl="1"/>
            <a:r>
              <a:rPr lang="en-US" sz="2800" dirty="0" smtClean="0"/>
              <a:t>One person counts 18 wheelers</a:t>
            </a:r>
          </a:p>
          <a:p>
            <a:pPr lvl="1"/>
            <a:r>
              <a:rPr lang="en-US" sz="2800" dirty="0" smtClean="0"/>
              <a:t>Share data with each other to perform calculations and answer questions based on the data collected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6.4 Acid deposition</a:t>
            </a:r>
            <a:endParaRPr lang="en-US" dirty="0"/>
          </a:p>
        </p:txBody>
      </p:sp>
      <p:pic>
        <p:nvPicPr>
          <p:cNvPr id="3" name="Picture 2" descr="http://2.bp.blogspot.com/-4nZLwBY-k5g/TrotyRfWt-I/AAAAAAAAA9w/dkCYMG9DWb0/s640/450px--_Acid_rain_damaged_gargoyle_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5151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1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Combustion of fossil fuels</a:t>
            </a:r>
          </a:p>
          <a:p>
            <a:pPr lvl="1"/>
            <a:r>
              <a:rPr lang="en-US" u="sng" dirty="0" smtClean="0"/>
              <a:t>Carbon monoxide</a:t>
            </a:r>
          </a:p>
          <a:p>
            <a:pPr lvl="1"/>
            <a:r>
              <a:rPr lang="en-US" u="sng" dirty="0" smtClean="0"/>
              <a:t>Carbon dioxide</a:t>
            </a:r>
          </a:p>
          <a:p>
            <a:pPr lvl="1"/>
            <a:r>
              <a:rPr lang="en-US" u="sng" dirty="0" smtClean="0"/>
              <a:t>Black carbon/soot</a:t>
            </a:r>
          </a:p>
          <a:p>
            <a:pPr lvl="1"/>
            <a:r>
              <a:rPr lang="en-US" u="sng" dirty="0" smtClean="0"/>
              <a:t>Unburned hydrocarbons</a:t>
            </a:r>
          </a:p>
          <a:p>
            <a:pPr lvl="1"/>
            <a:r>
              <a:rPr lang="en-US" u="sng" dirty="0" smtClean="0"/>
              <a:t>Oxides of nitrogen</a:t>
            </a:r>
          </a:p>
          <a:p>
            <a:pPr lvl="1"/>
            <a:r>
              <a:rPr lang="en-US" u="sng" dirty="0" smtClean="0"/>
              <a:t>Oxides of sulfur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819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86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pic>
        <p:nvPicPr>
          <p:cNvPr id="23554" name="Picture 2" descr="http://bcn.boulder.co.us/basin/data/NEW/info/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227" y="1571831"/>
            <a:ext cx="7696200" cy="5286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5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Deposition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General term for acid coming down from the </a:t>
            </a:r>
            <a:r>
              <a:rPr lang="en-US" sz="2800" u="sng" dirty="0" smtClean="0"/>
              <a:t>air</a:t>
            </a:r>
          </a:p>
          <a:p>
            <a:r>
              <a:rPr lang="en-US" sz="2800" u="sng" dirty="0" smtClean="0"/>
              <a:t>Combustion of fossil fuels produces sulfur dioxide and nitrogen oxide as primary pollutants</a:t>
            </a:r>
          </a:p>
          <a:p>
            <a:r>
              <a:rPr lang="en-US" sz="2800" u="sng" dirty="0" smtClean="0"/>
              <a:t>Gases converted into secondary pollutants</a:t>
            </a:r>
          </a:p>
          <a:p>
            <a:pPr lvl="1"/>
            <a:r>
              <a:rPr lang="en-US" u="sng" dirty="0"/>
              <a:t>Acid rain or snow = wet deposition</a:t>
            </a:r>
          </a:p>
          <a:p>
            <a:pPr lvl="1"/>
            <a:r>
              <a:rPr lang="en-US" u="sng" dirty="0"/>
              <a:t>Ash or dry particles = dry deposition</a:t>
            </a:r>
          </a:p>
          <a:p>
            <a:pPr lvl="1"/>
            <a:endParaRPr lang="en-US" dirty="0"/>
          </a:p>
          <a:p>
            <a:pPr lvl="1"/>
            <a:endParaRPr lang="en-US" sz="2500" dirty="0"/>
          </a:p>
        </p:txBody>
      </p:sp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88795"/>
            <a:ext cx="6252972" cy="2169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2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458200" cy="4953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Pollutants: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u="sng" dirty="0" smtClean="0"/>
              <a:t>Primary: </a:t>
            </a:r>
            <a:r>
              <a:rPr lang="en-US" sz="2800" u="sng" dirty="0" smtClean="0"/>
              <a:t>those directly emitted by a factory or automobile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u="sng" dirty="0" smtClean="0"/>
              <a:t>SO</a:t>
            </a:r>
            <a:r>
              <a:rPr lang="en-US" sz="2800" u="sng" baseline="-25000" dirty="0" smtClean="0"/>
              <a:t>2</a:t>
            </a:r>
            <a:r>
              <a:rPr lang="en-US" sz="2800" u="sng" dirty="0" smtClean="0"/>
              <a:t> - sulfur dioxide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u="sng" dirty="0" smtClean="0"/>
              <a:t>NO and NO</a:t>
            </a:r>
            <a:r>
              <a:rPr lang="en-US" sz="2800" u="sng" baseline="-25000" dirty="0" smtClean="0"/>
              <a:t>2</a:t>
            </a:r>
            <a:r>
              <a:rPr lang="en-US" sz="2800" u="sng" dirty="0" smtClean="0"/>
              <a:t>, usually identified as NO</a:t>
            </a:r>
            <a:r>
              <a:rPr lang="en-US" sz="2800" u="sng" baseline="-25000" dirty="0" smtClean="0"/>
              <a:t>x</a:t>
            </a:r>
            <a:r>
              <a:rPr lang="en-US" sz="2800" u="sng" dirty="0" smtClean="0"/>
              <a:t> </a:t>
            </a:r>
          </a:p>
          <a:p>
            <a:pPr lvl="1"/>
            <a:r>
              <a:rPr lang="en-US" sz="2800" b="1" u="sng" dirty="0" smtClean="0"/>
              <a:t>Secondary</a:t>
            </a:r>
            <a:r>
              <a:rPr lang="en-US" sz="2800" u="sng" dirty="0" smtClean="0"/>
              <a:t>: </a:t>
            </a:r>
            <a:r>
              <a:rPr lang="en-US" sz="2800" u="sng" dirty="0"/>
              <a:t>primary pollutants react with other substances in the atmosphere and create different </a:t>
            </a:r>
            <a:r>
              <a:rPr lang="en-US" sz="2800" u="sng" dirty="0" smtClean="0"/>
              <a:t>pollutants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3</a:t>
            </a:r>
            <a:r>
              <a:rPr lang="en-US" sz="2800" dirty="0"/>
              <a:t> - sulfurous </a:t>
            </a:r>
            <a:r>
              <a:rPr lang="en-US" sz="2800" dirty="0" smtClean="0"/>
              <a:t>acid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- sulfuric </a:t>
            </a:r>
            <a:r>
              <a:rPr lang="en-US" sz="2800" dirty="0" smtClean="0"/>
              <a:t>acid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 smtClean="0"/>
              <a:t>HNO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/>
              <a:t>- nitric acid</a:t>
            </a:r>
          </a:p>
          <a:p>
            <a:pPr lvl="2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89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Primary Pollutants by Source</a:t>
            </a:r>
            <a:endParaRPr lang="en-US" dirty="0"/>
          </a:p>
        </p:txBody>
      </p:sp>
      <p:pic>
        <p:nvPicPr>
          <p:cNvPr id="22530" name="Picture 2" descr="http://www.ehso.com/images/SO2NOXp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066864" cy="5393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0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086600" cy="808038"/>
          </a:xfrm>
        </p:spPr>
        <p:txBody>
          <a:bodyPr/>
          <a:lstStyle/>
          <a:p>
            <a:r>
              <a:rPr lang="en-US" dirty="0" smtClean="0"/>
              <a:t>Acid Deposition (Process)</a:t>
            </a:r>
            <a:endParaRPr lang="en-US" dirty="0"/>
          </a:p>
        </p:txBody>
      </p:sp>
      <p:pic>
        <p:nvPicPr>
          <p:cNvPr id="1026" name="Picture 2" descr="http://myecoproject.org/wp-content/uploads/2009/03/acid_r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60438"/>
            <a:ext cx="8172216" cy="5656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9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838063" cy="5563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6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Soil, water, and living organisms are all effected</a:t>
            </a:r>
          </a:p>
          <a:p>
            <a:r>
              <a:rPr lang="en-US" u="sng" dirty="0" smtClean="0"/>
              <a:t>Direct effect</a:t>
            </a:r>
          </a:p>
          <a:p>
            <a:pPr lvl="1"/>
            <a:r>
              <a:rPr lang="en-US" u="sng" dirty="0" smtClean="0"/>
              <a:t>Acid on aquatic organisms and coniferous forests</a:t>
            </a:r>
          </a:p>
          <a:p>
            <a:r>
              <a:rPr lang="en-US" u="sng" dirty="0" smtClean="0"/>
              <a:t>Indirect toxic effect</a:t>
            </a:r>
          </a:p>
          <a:p>
            <a:pPr lvl="1"/>
            <a:r>
              <a:rPr lang="en-US" u="sng" dirty="0" smtClean="0"/>
              <a:t>Increased solubility of metals such as aluminum ions on fish</a:t>
            </a:r>
          </a:p>
          <a:p>
            <a:r>
              <a:rPr lang="en-US" u="sng" dirty="0" smtClean="0"/>
              <a:t>Indirect nutrient effect</a:t>
            </a:r>
          </a:p>
          <a:p>
            <a:pPr lvl="1"/>
            <a:r>
              <a:rPr lang="en-US" u="sng" dirty="0" smtClean="0"/>
              <a:t>Leaching of plant nutrients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747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Acid Deposition</a:t>
            </a:r>
            <a:endParaRPr lang="en-US" dirty="0"/>
          </a:p>
        </p:txBody>
      </p:sp>
      <p:pic>
        <p:nvPicPr>
          <p:cNvPr id="3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9850"/>
            <a:ext cx="8382000" cy="551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9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178710" cy="2590800"/>
          </a:xfrm>
          <a:prstGeom prst="rect">
            <a:avLst/>
          </a:prstGeom>
          <a:noFill/>
        </p:spPr>
      </p:pic>
      <p:pic>
        <p:nvPicPr>
          <p:cNvPr id="20484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4057986" cy="2743200"/>
          </a:xfrm>
          <a:prstGeom prst="rect">
            <a:avLst/>
          </a:prstGeom>
          <a:noFill/>
        </p:spPr>
      </p:pic>
      <p:pic>
        <p:nvPicPr>
          <p:cNvPr id="20486" name="Picture 6" descr="http://images.nationalgeographic.com/wpf/media-live/photos/000/261/cache/fish-kill-louisiana-bayou-overall_26120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429000"/>
            <a:ext cx="5867400" cy="314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5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324600" cy="61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Pollutants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In the presence of sunlight, primary pollutants undergo reactions with other chemicals present in the atmosphere = secondary pollutants are created</a:t>
            </a:r>
          </a:p>
          <a:p>
            <a:pPr lvl="1"/>
            <a:r>
              <a:rPr lang="en-US" u="sng" dirty="0" smtClean="0"/>
              <a:t>Tropospheric ozone: bad ozone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002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Acid deposition is regional, not </a:t>
            </a:r>
            <a:r>
              <a:rPr lang="en-US" sz="2800" u="sng" dirty="0" smtClean="0"/>
              <a:t>global! </a:t>
            </a:r>
          </a:p>
          <a:p>
            <a:r>
              <a:rPr lang="en-US" sz="2800" u="sng" dirty="0" smtClean="0"/>
              <a:t>Impacts of AD may be limited to areas downwind of major industrial regions</a:t>
            </a:r>
          </a:p>
          <a:p>
            <a:r>
              <a:rPr lang="en-US" sz="2800" u="sng" dirty="0" smtClean="0"/>
              <a:t>These areas may not be in the same country as the source of emissions</a:t>
            </a:r>
          </a:p>
          <a:p>
            <a:pPr lvl="1"/>
            <a:r>
              <a:rPr lang="en-US" sz="2800" dirty="0"/>
              <a:t>Canadian forests damaged by coal-fired power plants in USA</a:t>
            </a:r>
          </a:p>
          <a:p>
            <a:pPr lvl="1"/>
            <a:r>
              <a:rPr lang="en-US" sz="2800" dirty="0"/>
              <a:t>Scandinavian and German forests damaged by British coal plants</a:t>
            </a:r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310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6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https://www.youtube.com/watch?v=Rnu5aLhZMdA&amp;x-yt-ts=1422327029&amp;x-yt-cl=84838260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Pollution Management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Alter human </a:t>
            </a:r>
            <a:r>
              <a:rPr lang="en-US" u="sng" dirty="0"/>
              <a:t>a</a:t>
            </a:r>
            <a:r>
              <a:rPr lang="en-US" u="sng" dirty="0" smtClean="0"/>
              <a:t>ctivity</a:t>
            </a:r>
          </a:p>
          <a:p>
            <a:pPr lvl="1"/>
            <a:r>
              <a:rPr lang="en-US" u="sng" dirty="0" smtClean="0"/>
              <a:t>Reducing use or using alternatives to fossil fuels</a:t>
            </a:r>
          </a:p>
          <a:p>
            <a:r>
              <a:rPr lang="en-US" u="sng" dirty="0" smtClean="0"/>
              <a:t>Regulate and reduce</a:t>
            </a:r>
          </a:p>
          <a:p>
            <a:pPr lvl="1"/>
            <a:r>
              <a:rPr lang="en-US" u="sng" dirty="0" smtClean="0"/>
              <a:t>International agreements and national governments may work to reduce pollutant production through lobbying</a:t>
            </a:r>
          </a:p>
          <a:p>
            <a:pPr lvl="1"/>
            <a:r>
              <a:rPr lang="en-US" dirty="0" smtClean="0"/>
              <a:t>Monitor the release of pollutants</a:t>
            </a:r>
          </a:p>
          <a:p>
            <a:pPr lvl="1"/>
            <a:r>
              <a:rPr lang="en-US" u="sng" dirty="0" smtClean="0"/>
              <a:t>Scrubbers in smoke stacks may remove sulfur dioxide from coal-burning power plants</a:t>
            </a:r>
          </a:p>
          <a:p>
            <a:r>
              <a:rPr lang="en-US" u="sng" dirty="0" smtClean="0"/>
              <a:t>Clean up and restoration</a:t>
            </a:r>
          </a:p>
          <a:p>
            <a:pPr lvl="1"/>
            <a:r>
              <a:rPr lang="en-US" u="sng" dirty="0" smtClean="0"/>
              <a:t>Spreading ground limestone in acidified lakes</a:t>
            </a:r>
          </a:p>
          <a:p>
            <a:pPr lvl="1"/>
            <a:r>
              <a:rPr lang="en-US" u="sng" dirty="0" smtClean="0"/>
              <a:t>Recolonization of damaged systems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115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73" y="1485900"/>
            <a:ext cx="5372100" cy="3581400"/>
          </a:xfrm>
          <a:prstGeom prst="rect">
            <a:avLst/>
          </a:prstGeom>
          <a:noFill/>
        </p:spPr>
      </p:pic>
      <p:pic>
        <p:nvPicPr>
          <p:cNvPr id="23556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97696"/>
            <a:ext cx="4191000" cy="31392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Take notes on 6.4: Acid Deposition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Do Question page 297</a:t>
            </a:r>
          </a:p>
          <a:p>
            <a:r>
              <a:rPr lang="en-US" dirty="0" smtClean="0"/>
              <a:t>Choose one of the areas to research</a:t>
            </a:r>
          </a:p>
          <a:p>
            <a:pPr lvl="1"/>
            <a:r>
              <a:rPr lang="en-US" b="1" dirty="0" smtClean="0"/>
              <a:t>Canada</a:t>
            </a:r>
            <a:endParaRPr lang="en-US" dirty="0"/>
          </a:p>
          <a:p>
            <a:pPr lvl="2"/>
            <a:r>
              <a:rPr lang="en-US" dirty="0" smtClean="0"/>
              <a:t>http</a:t>
            </a:r>
            <a:r>
              <a:rPr lang="en-US" dirty="0"/>
              <a:t>://www.kwanga.net/chemnotes/case-study-2.pdf</a:t>
            </a:r>
            <a:endParaRPr lang="en-US" dirty="0" smtClean="0"/>
          </a:p>
          <a:p>
            <a:pPr lvl="1"/>
            <a:r>
              <a:rPr lang="en-US" b="1" dirty="0" smtClean="0"/>
              <a:t>Sweden</a:t>
            </a:r>
            <a:endParaRPr lang="en-US" dirty="0"/>
          </a:p>
          <a:p>
            <a:pPr lvl="2"/>
            <a:r>
              <a:rPr lang="en-US" dirty="0" smtClean="0"/>
              <a:t>https</a:t>
            </a:r>
            <a:r>
              <a:rPr lang="en-US" dirty="0"/>
              <a:t>://www.greenleft.org.au/content/swedish-forests-threatened-acid-rain</a:t>
            </a:r>
            <a:endParaRPr lang="en-US" dirty="0" smtClean="0"/>
          </a:p>
          <a:p>
            <a:pPr lvl="1"/>
            <a:r>
              <a:rPr lang="en-US" b="1" dirty="0" smtClean="0"/>
              <a:t>China</a:t>
            </a:r>
            <a:endParaRPr lang="en-US" dirty="0"/>
          </a:p>
          <a:p>
            <a:pPr lvl="2"/>
            <a:r>
              <a:rPr lang="en-US" dirty="0" smtClean="0"/>
              <a:t>http</a:t>
            </a:r>
            <a:r>
              <a:rPr lang="en-US" dirty="0"/>
              <a:t>://www.geocases2.co.uk/acidrain3.htm</a:t>
            </a:r>
            <a:endParaRPr lang="en-US" dirty="0" smtClean="0"/>
          </a:p>
          <a:p>
            <a:r>
              <a:rPr lang="en-US" dirty="0" smtClean="0"/>
              <a:t>Write down your findings, include the following:</a:t>
            </a:r>
          </a:p>
          <a:p>
            <a:pPr lvl="1"/>
            <a:r>
              <a:rPr lang="en-US" dirty="0" smtClean="0"/>
              <a:t>Effect of acid deposition</a:t>
            </a:r>
          </a:p>
          <a:p>
            <a:pPr lvl="1"/>
            <a:r>
              <a:rPr lang="en-US" dirty="0" smtClean="0"/>
              <a:t>Intergovernmental agreements or legislation</a:t>
            </a:r>
          </a:p>
          <a:p>
            <a:pPr lvl="1"/>
            <a:r>
              <a:rPr lang="en-US" dirty="0" smtClean="0"/>
              <a:t>Effectiveness/evaluation</a:t>
            </a:r>
          </a:p>
          <a:p>
            <a:r>
              <a:rPr lang="en-US" dirty="0" smtClean="0"/>
              <a:t>Create a mini-poster as a public service announcement outlining the impacts of acid deposition and pollution management </a:t>
            </a:r>
            <a:r>
              <a:rPr lang="en-US" dirty="0" smtClean="0"/>
              <a:t>strategies</a:t>
            </a:r>
          </a:p>
          <a:p>
            <a:r>
              <a:rPr lang="en-US" dirty="0" smtClean="0"/>
              <a:t>Take notes on Topic 7 (Spring </a:t>
            </a:r>
            <a:r>
              <a:rPr lang="en-US" smtClean="0"/>
              <a:t>Break Assignment)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Acidification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https://www.youtube.com/watch?v=5cqCvcX7buo&amp;x-yt-cl=84838260&amp;x-yt-ts=1422327029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0" y="838200"/>
            <a:ext cx="8908576" cy="57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8" y="10236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Primary vs Secondary Pollutants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pa.gov/air/oaqps/gooduphigh/images/bigc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summaryoftopic5-140216215819-phpapp02/95/summary-of-topic-56-4-638.jpg?cb=13926095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58200" cy="65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Tropospheric Ozone (Bad Ozone)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62484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S</a:t>
            </a:r>
            <a:r>
              <a:rPr lang="en-US" u="sng" dirty="0" smtClean="0"/>
              <a:t>econdary pollutant</a:t>
            </a:r>
          </a:p>
          <a:p>
            <a:r>
              <a:rPr lang="en-US" u="sng" dirty="0" smtClean="0"/>
              <a:t>Tropospheric ozone (ground level ozone) = bad ozone (not protective) as a result of human activity </a:t>
            </a:r>
          </a:p>
          <a:p>
            <a:r>
              <a:rPr lang="en-US" dirty="0" smtClean="0"/>
              <a:t>Sources: </a:t>
            </a:r>
          </a:p>
          <a:p>
            <a:pPr lvl="1"/>
            <a:r>
              <a:rPr lang="en-US" u="sng" dirty="0" smtClean="0"/>
              <a:t>Formed when oxygen molecules react with oxygen atoms that are released from nitrogen dioxide in the presence of sunlight</a:t>
            </a:r>
          </a:p>
          <a:p>
            <a:pPr lvl="1"/>
            <a:r>
              <a:rPr lang="en-US" dirty="0" smtClean="0"/>
              <a:t>Burning of fossil fuels</a:t>
            </a:r>
            <a:r>
              <a:rPr lang="en-US" dirty="0" smtClean="0">
                <a:sym typeface="Wingdings" pitchFamily="2" charset="2"/>
              </a:rPr>
              <a:t> hydrocarbons and Nitric oxides sunlight and NO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formation of 0</a:t>
            </a:r>
            <a:r>
              <a:rPr lang="en-US" baseline="-25000" dirty="0" smtClean="0">
                <a:sym typeface="Wingdings" pitchFamily="2" charset="2"/>
              </a:rPr>
              <a:t>3 </a:t>
            </a:r>
            <a:r>
              <a:rPr lang="en-US" dirty="0" smtClean="0">
                <a:sym typeface="Wingdings" pitchFamily="2" charset="2"/>
              </a:rPr>
              <a:t>(page 289)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122" name="Picture 2" descr="http://www.kidsgeo.com/images/layers-of-the-atmosph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2916234" cy="524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Tropospheric Ozone (Bad Ozone)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6248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Problems:</a:t>
            </a:r>
          </a:p>
          <a:p>
            <a:pPr lvl="1"/>
            <a:r>
              <a:rPr lang="en-US" u="sng" dirty="0" smtClean="0"/>
              <a:t>Ozone absorbed by plant leaves degrades chlorophyll so productivity is reduced</a:t>
            </a:r>
          </a:p>
          <a:p>
            <a:pPr lvl="1"/>
            <a:r>
              <a:rPr lang="en-US" u="sng" dirty="0" smtClean="0"/>
              <a:t>Damages crops, forests</a:t>
            </a:r>
          </a:p>
          <a:p>
            <a:pPr lvl="1"/>
            <a:r>
              <a:rPr lang="en-US" u="sng" dirty="0" smtClean="0"/>
              <a:t>Irritates eyes</a:t>
            </a:r>
          </a:p>
          <a:p>
            <a:pPr lvl="1"/>
            <a:r>
              <a:rPr lang="en-US" u="sng" dirty="0" smtClean="0"/>
              <a:t>Creates respiratory illnesses</a:t>
            </a:r>
          </a:p>
          <a:p>
            <a:pPr lvl="1"/>
            <a:r>
              <a:rPr lang="en-US" u="sng" dirty="0" smtClean="0"/>
              <a:t>Degrades many textiles, fabrics, and rubbers (think of an old rubber band!)</a:t>
            </a:r>
          </a:p>
          <a:p>
            <a:pPr lvl="1"/>
            <a:r>
              <a:rPr lang="en-US" b="1" u="sng" dirty="0" smtClean="0"/>
              <a:t>Smog</a:t>
            </a:r>
            <a:r>
              <a:rPr lang="en-US" u="sng" dirty="0" smtClean="0"/>
              <a:t>: complex mixture of primary and secondary pollutants; main pollutant in tropospheric ozone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122" name="Picture 2" descr="http://www.kidsgeo.com/images/layers-of-the-atmosph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2916234" cy="5247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3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" y="381000"/>
            <a:ext cx="9051041" cy="611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1526</TotalTime>
  <Words>811</Words>
  <Application>Microsoft Office PowerPoint</Application>
  <PresentationFormat>On-screen Show (4:3)</PresentationFormat>
  <Paragraphs>130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Tw Cen MT</vt:lpstr>
      <vt:lpstr>Wingdings</vt:lpstr>
      <vt:lpstr>Wingdings 2</vt:lpstr>
      <vt:lpstr>Median</vt:lpstr>
      <vt:lpstr>6.3 Photochemical smog </vt:lpstr>
      <vt:lpstr>Primary Pollutants</vt:lpstr>
      <vt:lpstr>Secondary Pollutants </vt:lpstr>
      <vt:lpstr>Primary vs Secondary Pollutants</vt:lpstr>
      <vt:lpstr>PowerPoint Presentation</vt:lpstr>
      <vt:lpstr>PowerPoint Presentation</vt:lpstr>
      <vt:lpstr>Tropospheric Ozone (Bad Ozone)</vt:lpstr>
      <vt:lpstr>Tropospheric Ozone (Bad Ozone)</vt:lpstr>
      <vt:lpstr>PowerPoint Presentation</vt:lpstr>
      <vt:lpstr>Damage from Tropospheric Ozone</vt:lpstr>
      <vt:lpstr>Photochemical Smog</vt:lpstr>
      <vt:lpstr>Formation of Photochemical Smog</vt:lpstr>
      <vt:lpstr>Formation of Photochemical Smog</vt:lpstr>
      <vt:lpstr>Thermal Inversions</vt:lpstr>
      <vt:lpstr>Smog Pollution in LA</vt:lpstr>
      <vt:lpstr>Smog Pollution in China</vt:lpstr>
      <vt:lpstr>Pollution Management Strategies</vt:lpstr>
      <vt:lpstr>Air Pollution Investigation</vt:lpstr>
      <vt:lpstr>6.4 Acid deposition</vt:lpstr>
      <vt:lpstr>pH Scale</vt:lpstr>
      <vt:lpstr>Acid Deposition</vt:lpstr>
      <vt:lpstr>Acid Deposition</vt:lpstr>
      <vt:lpstr>Primary Pollutants by Source</vt:lpstr>
      <vt:lpstr>Acid Deposition (Process)</vt:lpstr>
      <vt:lpstr>PowerPoint Presentation</vt:lpstr>
      <vt:lpstr>Effects of Acid Deposition</vt:lpstr>
      <vt:lpstr>Effects of Acid Deposition</vt:lpstr>
      <vt:lpstr>PowerPoint Presentation</vt:lpstr>
      <vt:lpstr>PowerPoint Presentation</vt:lpstr>
      <vt:lpstr>Effects of Acid Deposition</vt:lpstr>
      <vt:lpstr>PowerPoint Presentation</vt:lpstr>
      <vt:lpstr>Effects of Acid Deposition</vt:lpstr>
      <vt:lpstr>Pollution Management Strategies</vt:lpstr>
      <vt:lpstr>Liming</vt:lpstr>
      <vt:lpstr>Classwork</vt:lpstr>
      <vt:lpstr>Ocean Acidification</vt:lpstr>
    </vt:vector>
  </TitlesOfParts>
  <Company>Milwaukee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5.7 Urban Air Pollution</dc:title>
  <dc:creator>sheffecj</dc:creator>
  <cp:lastModifiedBy>Simmons, Brooke</cp:lastModifiedBy>
  <cp:revision>53</cp:revision>
  <dcterms:created xsi:type="dcterms:W3CDTF">2011-03-28T19:26:22Z</dcterms:created>
  <dcterms:modified xsi:type="dcterms:W3CDTF">2017-04-06T11:10:06Z</dcterms:modified>
</cp:coreProperties>
</file>