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8" r:id="rId3"/>
    <p:sldId id="260" r:id="rId4"/>
    <p:sldId id="283" r:id="rId5"/>
    <p:sldId id="261" r:id="rId6"/>
    <p:sldId id="262" r:id="rId7"/>
    <p:sldId id="263" r:id="rId8"/>
    <p:sldId id="264" r:id="rId9"/>
    <p:sldId id="265" r:id="rId10"/>
    <p:sldId id="293" r:id="rId11"/>
    <p:sldId id="292" r:id="rId12"/>
    <p:sldId id="271" r:id="rId13"/>
    <p:sldId id="266" r:id="rId14"/>
    <p:sldId id="280" r:id="rId15"/>
    <p:sldId id="273" r:id="rId16"/>
    <p:sldId id="291" r:id="rId17"/>
    <p:sldId id="275" r:id="rId18"/>
    <p:sldId id="290" r:id="rId19"/>
    <p:sldId id="284" r:id="rId20"/>
    <p:sldId id="276" r:id="rId21"/>
    <p:sldId id="288" r:id="rId22"/>
    <p:sldId id="286" r:id="rId23"/>
    <p:sldId id="287" r:id="rId24"/>
    <p:sldId id="289" r:id="rId25"/>
    <p:sldId id="285" r:id="rId26"/>
    <p:sldId id="267" r:id="rId27"/>
    <p:sldId id="272" r:id="rId28"/>
    <p:sldId id="274" r:id="rId29"/>
    <p:sldId id="27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A8D26-13ED-4CC1-A154-1B74487F24DB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5596A-192A-438A-B4E5-B4E2A613E0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71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596A-192A-438A-B4E5-B4E2A613E01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78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596A-192A-438A-B4E5-B4E2A613E01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0993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596A-192A-438A-B4E5-B4E2A613E01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412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596A-192A-438A-B4E5-B4E2A613E01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26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596A-192A-438A-B4E5-B4E2A613E01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96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596A-192A-438A-B4E5-B4E2A613E01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99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596A-192A-438A-B4E5-B4E2A613E01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95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596A-192A-438A-B4E5-B4E2A613E01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24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596A-192A-438A-B4E5-B4E2A613E01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92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596A-192A-438A-B4E5-B4E2A613E01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314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596A-192A-438A-B4E5-B4E2A613E01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731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596A-192A-438A-B4E5-B4E2A613E01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82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5902936-B619-453F-A06C-3C883F9A215B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E51607-5EED-4520-8D14-85BD40ABF4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02936-B619-453F-A06C-3C883F9A215B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51607-5EED-4520-8D14-85BD40ABF4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5902936-B619-453F-A06C-3C883F9A215B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7E51607-5EED-4520-8D14-85BD40ABF4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02936-B619-453F-A06C-3C883F9A215B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51607-5EED-4520-8D14-85BD40ABF4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02936-B619-453F-A06C-3C883F9A215B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7E51607-5EED-4520-8D14-85BD40ABF4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5902936-B619-453F-A06C-3C883F9A215B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7E51607-5EED-4520-8D14-85BD40ABF4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5902936-B619-453F-A06C-3C883F9A215B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7E51607-5EED-4520-8D14-85BD40ABF4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02936-B619-453F-A06C-3C883F9A215B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51607-5EED-4520-8D14-85BD40ABF4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02936-B619-453F-A06C-3C883F9A215B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E51607-5EED-4520-8D14-85BD40ABF4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02936-B619-453F-A06C-3C883F9A215B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51607-5EED-4520-8D14-85BD40ABF4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5902936-B619-453F-A06C-3C883F9A215B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7E51607-5EED-4520-8D14-85BD40ABF4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5902936-B619-453F-A06C-3C883F9A215B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7E51607-5EED-4520-8D14-85BD40ABF4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3886200"/>
            <a:ext cx="7543800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Topic 7.2 Climate Change - causes &amp; impacts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swifteconomics.com/wp-content/uploads/2009/12/Ice-Caps-Melting-Polar-Bear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-153270"/>
            <a:ext cx="3810000" cy="3871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esrl.noaa.gov/gmd/aggi/aggi.fig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783741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48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Change and GHGs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There are </a:t>
            </a:r>
            <a:r>
              <a:rPr lang="en-US" u="sng" dirty="0" smtClean="0"/>
              <a:t>5 ways in which climate can change over time due to a change in GHG levels</a:t>
            </a:r>
          </a:p>
          <a:p>
            <a:pPr marL="514350" indent="-514350">
              <a:buAutoNum type="arabicPeriod"/>
            </a:pPr>
            <a:r>
              <a:rPr lang="en-US" u="sng" dirty="0" smtClean="0"/>
              <a:t>Direct relationship </a:t>
            </a:r>
            <a:r>
              <a:rPr lang="en-US" dirty="0" smtClean="0"/>
              <a:t>– more forcing, more change in proportion</a:t>
            </a:r>
          </a:p>
          <a:p>
            <a:pPr marL="514350" indent="-514350">
              <a:buAutoNum type="arabicPeriod"/>
            </a:pPr>
            <a:r>
              <a:rPr lang="en-US" u="sng" dirty="0" smtClean="0"/>
              <a:t>Buffering action – forcing increases but climate change does not follow</a:t>
            </a:r>
            <a:r>
              <a:rPr lang="en-US" dirty="0" smtClean="0"/>
              <a:t>; insensitive to change</a:t>
            </a:r>
          </a:p>
          <a:p>
            <a:pPr marL="514350" indent="-514350">
              <a:buAutoNum type="arabicPeriod"/>
            </a:pPr>
            <a:r>
              <a:rPr lang="en-US" u="sng" dirty="0" smtClean="0"/>
              <a:t>Accelerate</a:t>
            </a:r>
            <a:r>
              <a:rPr lang="en-US" dirty="0" smtClean="0"/>
              <a:t> – respond slowly at first, but then reach a new equilibrium</a:t>
            </a:r>
          </a:p>
          <a:p>
            <a:pPr marL="514350" indent="-514350">
              <a:buAutoNum type="arabicPeriod"/>
            </a:pPr>
            <a:r>
              <a:rPr lang="en-US" u="sng" dirty="0" smtClean="0"/>
              <a:t>Tipping point </a:t>
            </a:r>
            <a:r>
              <a:rPr lang="en-US" dirty="0" smtClean="0"/>
              <a:t>– climate makes no response to changes but then </a:t>
            </a:r>
            <a:r>
              <a:rPr lang="en-US" u="sng" dirty="0" smtClean="0"/>
              <a:t>reaches a threshold at which point it changes rapidly until a new equilibrium is reached</a:t>
            </a:r>
          </a:p>
          <a:p>
            <a:pPr marL="514350" indent="-514350">
              <a:buAutoNum type="arabicPeriod"/>
            </a:pPr>
            <a:r>
              <a:rPr lang="en-US" u="sng" dirty="0" smtClean="0"/>
              <a:t>Stuck at new equilibrium </a:t>
            </a:r>
            <a:r>
              <a:rPr lang="en-US" dirty="0" smtClean="0"/>
              <a:t>– even when forcing decreases until it tips over a new threshold and falls rapidly; changes could occur in just a few decades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66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Climate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5410200" cy="5334000"/>
          </a:xfrm>
        </p:spPr>
        <p:txBody>
          <a:bodyPr>
            <a:normAutofit fontScale="77500" lnSpcReduction="20000"/>
          </a:bodyPr>
          <a:lstStyle/>
          <a:p>
            <a:r>
              <a:rPr lang="en-US" u="sng" dirty="0" smtClean="0"/>
              <a:t>Sea levels may rise causing floods</a:t>
            </a:r>
          </a:p>
          <a:p>
            <a:r>
              <a:rPr lang="en-US" u="sng" dirty="0" smtClean="0"/>
              <a:t>Ocean absorb CO</a:t>
            </a:r>
            <a:r>
              <a:rPr lang="en-US" u="sng" baseline="-25000" dirty="0" smtClean="0"/>
              <a:t>2</a:t>
            </a:r>
            <a:r>
              <a:rPr lang="en-US" u="sng" dirty="0" smtClean="0"/>
              <a:t> – may become more acidic</a:t>
            </a:r>
          </a:p>
          <a:p>
            <a:r>
              <a:rPr lang="en-US" u="sng" dirty="0" smtClean="0"/>
              <a:t>Polar ice caps melt</a:t>
            </a:r>
          </a:p>
          <a:p>
            <a:pPr lvl="1"/>
            <a:r>
              <a:rPr lang="en-US" dirty="0" smtClean="0"/>
              <a:t>Eliminating unique habitat from earth</a:t>
            </a:r>
          </a:p>
          <a:p>
            <a:r>
              <a:rPr lang="en-US" u="sng" dirty="0" smtClean="0"/>
              <a:t>More heat = more energy in climate and can lead to more violent storms</a:t>
            </a:r>
          </a:p>
          <a:p>
            <a:r>
              <a:rPr lang="en-US" u="sng" dirty="0" smtClean="0"/>
              <a:t>Changing climate may shift biomes- loss of habitat and changing where food is grown</a:t>
            </a:r>
          </a:p>
          <a:p>
            <a:pPr lvl="1"/>
            <a:r>
              <a:rPr lang="en-US" dirty="0" smtClean="0"/>
              <a:t>Force animals to migrate</a:t>
            </a:r>
          </a:p>
          <a:p>
            <a:r>
              <a:rPr lang="en-US" u="sng" dirty="0" smtClean="0"/>
              <a:t>Loss of biodiversity</a:t>
            </a:r>
          </a:p>
          <a:p>
            <a:r>
              <a:rPr lang="en-US" u="sng" dirty="0" smtClean="0"/>
              <a:t>Negative effects human health</a:t>
            </a:r>
          </a:p>
          <a:p>
            <a:pPr lvl="1"/>
            <a:r>
              <a:rPr lang="en-US" dirty="0" smtClean="0"/>
              <a:t>Deadly heatwaves, spread of diseases</a:t>
            </a:r>
          </a:p>
          <a:p>
            <a:r>
              <a:rPr lang="en-US" u="sng" dirty="0" smtClean="0"/>
              <a:t>Decreased water supplies</a:t>
            </a:r>
          </a:p>
          <a:p>
            <a:pPr lvl="1"/>
            <a:r>
              <a:rPr lang="en-US" dirty="0" smtClean="0"/>
              <a:t>Increased evaporation rates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828800"/>
            <a:ext cx="3539613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Melting Ice Caps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0"/>
            <a:ext cx="862892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0600"/>
            <a:ext cx="8991600" cy="583482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030" y="9622"/>
            <a:ext cx="91179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sym typeface="Wingdings" pitchFamily="2" charset="2"/>
              </a:rPr>
              <a:t>Albedo</a:t>
            </a:r>
            <a:r>
              <a:rPr lang="en-US" sz="2800" dirty="0" smtClean="0">
                <a:sym typeface="Wingdings" pitchFamily="2" charset="2"/>
              </a:rPr>
              <a:t>: </a:t>
            </a:r>
            <a:r>
              <a:rPr lang="en-US" sz="2800" u="sng" dirty="0" smtClean="0">
                <a:sym typeface="Wingdings" pitchFamily="2" charset="2"/>
              </a:rPr>
              <a:t>Sunlight </a:t>
            </a:r>
            <a:r>
              <a:rPr lang="en-US" sz="2800" u="sng" dirty="0">
                <a:sym typeface="Wingdings" pitchFamily="2" charset="2"/>
              </a:rPr>
              <a:t>that hits a </a:t>
            </a:r>
            <a:r>
              <a:rPr lang="en-US" sz="2800" u="sng" dirty="0" smtClean="0">
                <a:sym typeface="Wingdings" pitchFamily="2" charset="2"/>
              </a:rPr>
              <a:t>surface </a:t>
            </a:r>
            <a:r>
              <a:rPr lang="en-US" sz="2800" u="sng" dirty="0">
                <a:sym typeface="Wingdings" pitchFamily="2" charset="2"/>
              </a:rPr>
              <a:t>and is reflected </a:t>
            </a:r>
            <a:r>
              <a:rPr lang="en-US" sz="2800" u="sng" dirty="0" smtClean="0">
                <a:sym typeface="Wingdings" pitchFamily="2" charset="2"/>
              </a:rPr>
              <a:t>away from the Earth (usually </a:t>
            </a:r>
            <a:r>
              <a:rPr lang="en-US" sz="2800" u="sng" dirty="0">
                <a:sym typeface="Wingdings" pitchFamily="2" charset="2"/>
              </a:rPr>
              <a:t>white surface like icecaps &amp; </a:t>
            </a:r>
            <a:r>
              <a:rPr lang="en-US" sz="2800" u="sng" dirty="0" smtClean="0">
                <a:sym typeface="Wingdings" pitchFamily="2" charset="2"/>
              </a:rPr>
              <a:t>glaciers)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426402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Feedback Mechanisms of Climate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4478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Negative feedback</a:t>
            </a:r>
            <a:r>
              <a:rPr lang="en-US" dirty="0" smtClean="0"/>
              <a:t>: </a:t>
            </a:r>
            <a:r>
              <a:rPr lang="en-US" i="1" u="sng" dirty="0" smtClean="0"/>
              <a:t>warming temperatures </a:t>
            </a:r>
            <a:r>
              <a:rPr lang="en-US" i="1" u="sng" dirty="0" smtClean="0">
                <a:sym typeface="Wingdings"/>
              </a:rPr>
              <a:t> </a:t>
            </a:r>
            <a:r>
              <a:rPr lang="en-US" i="1" u="sng" dirty="0" smtClean="0"/>
              <a:t>Increased evaporation </a:t>
            </a:r>
            <a:r>
              <a:rPr lang="en-US" i="1" u="sng" dirty="0" smtClean="0">
                <a:sym typeface="Wingdings"/>
              </a:rPr>
              <a:t> increased cloud cover increasing albedo effect  decreased temperatures </a:t>
            </a:r>
          </a:p>
        </p:txBody>
      </p:sp>
      <p:pic>
        <p:nvPicPr>
          <p:cNvPr id="5" name="Picture 4" descr="Untitl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971799"/>
            <a:ext cx="5257800" cy="384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35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Feedback Mechanisms of Climate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u="sng" dirty="0"/>
              <a:t>Positive feedback: </a:t>
            </a:r>
            <a:r>
              <a:rPr lang="en-US" u="sng" dirty="0"/>
              <a:t>warming temperatures</a:t>
            </a:r>
            <a:r>
              <a:rPr lang="en-US" u="sng" dirty="0">
                <a:sym typeface="Wingdings"/>
              </a:rPr>
              <a:t> </a:t>
            </a:r>
            <a:r>
              <a:rPr lang="en-US" u="sng" dirty="0" smtClean="0">
                <a:sym typeface="Wingdings"/>
              </a:rPr>
              <a:t>more evaporation more clouds more water vapor which </a:t>
            </a:r>
            <a:r>
              <a:rPr lang="en-US" u="sng" dirty="0">
                <a:sym typeface="Wingdings"/>
              </a:rPr>
              <a:t>traps heat  </a:t>
            </a:r>
            <a:r>
              <a:rPr lang="en-US" u="sng" dirty="0" smtClean="0">
                <a:sym typeface="Wingdings"/>
              </a:rPr>
              <a:t>increased </a:t>
            </a:r>
            <a:r>
              <a:rPr lang="en-US" u="sng" dirty="0">
                <a:sym typeface="Wingdings"/>
              </a:rPr>
              <a:t>temperatures </a:t>
            </a:r>
            <a:endParaRPr lang="en-US" u="sng" dirty="0"/>
          </a:p>
          <a:p>
            <a:endParaRPr lang="en-US" dirty="0"/>
          </a:p>
        </p:txBody>
      </p:sp>
      <p:pic>
        <p:nvPicPr>
          <p:cNvPr id="5" name="Picture 2" descr="http://www.southwestclimatechange.org/files/cc/figures/feedback_cycles.previe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02"/>
          <a:stretch/>
        </p:blipFill>
        <p:spPr bwMode="auto">
          <a:xfrm>
            <a:off x="2133600" y="3200400"/>
            <a:ext cx="5277122" cy="352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41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Feedback Mechanisms of Climate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u="sng" dirty="0"/>
              <a:t>Positive feedback: </a:t>
            </a:r>
            <a:r>
              <a:rPr lang="en-US" dirty="0"/>
              <a:t>warming temperatures</a:t>
            </a:r>
            <a:r>
              <a:rPr lang="en-US" dirty="0">
                <a:sym typeface="Wingdings"/>
              </a:rPr>
              <a:t> thawing permafrost methane released  increased temperatures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048000"/>
            <a:ext cx="644652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6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Feedback Mechanisms of Climate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Complete To Do page 336 in your notes</a:t>
            </a:r>
          </a:p>
          <a:p>
            <a:r>
              <a:rPr lang="en-US" dirty="0" smtClean="0"/>
              <a:t>CANNOT pick “Clouds” since we already did that as a class</a:t>
            </a:r>
          </a:p>
          <a:p>
            <a:r>
              <a:rPr lang="en-US" dirty="0" smtClean="0"/>
              <a:t>You are responsible for knowing and understanding 3 of these examples </a:t>
            </a:r>
          </a:p>
          <a:p>
            <a:r>
              <a:rPr lang="en-US" dirty="0" smtClean="0"/>
              <a:t>Make sure you are able to fully explain these in detail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27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 or Fiction?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There has </a:t>
            </a:r>
            <a:r>
              <a:rPr lang="en-US" u="sng" dirty="0" smtClean="0"/>
              <a:t>been significant debate due to conflicting EVSs surrounding the issue of climate change</a:t>
            </a:r>
          </a:p>
          <a:p>
            <a:r>
              <a:rPr lang="en-US" u="sng" dirty="0" smtClean="0"/>
              <a:t>Global climate models are complex and there is a degree of uncertainty regarding the accuracy of their predictions</a:t>
            </a:r>
          </a:p>
          <a:p>
            <a:r>
              <a:rPr lang="en-US" dirty="0" smtClean="0"/>
              <a:t>Read page 327-328 “The Climate Change Debate”</a:t>
            </a:r>
          </a:p>
          <a:p>
            <a:pPr marL="0" indent="0" algn="ctr">
              <a:buNone/>
            </a:pPr>
            <a:r>
              <a:rPr lang="en-US" dirty="0" smtClean="0"/>
              <a:t>How should we react when we have evidence that does not fit with an existing theory?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82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Greenhouse Effect?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2819400" cy="5257800"/>
          </a:xfrm>
        </p:spPr>
        <p:txBody>
          <a:bodyPr>
            <a:normAutofit fontScale="92500"/>
          </a:bodyPr>
          <a:lstStyle/>
          <a:p>
            <a:r>
              <a:rPr lang="en-US" u="sng" dirty="0" smtClean="0"/>
              <a:t>Greenhouse gases in the atmosphere trap the heat and radiation given off by the Earth’s surface</a:t>
            </a:r>
          </a:p>
          <a:p>
            <a:r>
              <a:rPr lang="en-US" u="sng" dirty="0" smtClean="0">
                <a:sym typeface="Wingdings" pitchFamily="2" charset="2"/>
              </a:rPr>
              <a:t>Global temperature is a result of absorbed sunlight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2" descr="http://www.global-greenhouse-warming.com/images/GreenhouseEffectDiagr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5396" y="1600200"/>
            <a:ext cx="6368603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 or Fiction?</a:t>
            </a:r>
            <a:endParaRPr lang="en-US" dirty="0"/>
          </a:p>
        </p:txBody>
      </p:sp>
      <p:pic>
        <p:nvPicPr>
          <p:cNvPr id="1026" name="Picture 2" descr="MichaelCrighton StateOfFear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3657600" cy="525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images-na.ssl-images-amazon.com/images/I/51JgxCOl9qL._SX258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044" y="1447800"/>
            <a:ext cx="4068004" cy="525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32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Classwork/Homework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Select and summarize two </a:t>
            </a:r>
            <a:r>
              <a:rPr lang="en-US" b="1" dirty="0" smtClean="0"/>
              <a:t>opposing</a:t>
            </a:r>
            <a:r>
              <a:rPr lang="en-US" dirty="0" smtClean="0"/>
              <a:t> views of global climate changes</a:t>
            </a:r>
          </a:p>
          <a:p>
            <a:pPr lvl="1"/>
            <a:r>
              <a:rPr lang="en-US" dirty="0" smtClean="0"/>
              <a:t>Example: Michael Crichton vs Al Gore</a:t>
            </a:r>
          </a:p>
          <a:p>
            <a:pPr lvl="1"/>
            <a:r>
              <a:rPr lang="en-US" dirty="0" smtClean="0"/>
              <a:t>Evaluate each and describe our reaction to it</a:t>
            </a:r>
          </a:p>
          <a:p>
            <a:pPr lvl="1"/>
            <a:r>
              <a:rPr lang="en-US" dirty="0" smtClean="0"/>
              <a:t>Finally, present your own viewpoint</a:t>
            </a:r>
          </a:p>
          <a:p>
            <a:pPr lvl="1"/>
            <a:r>
              <a:rPr lang="en-US" dirty="0" smtClean="0"/>
              <a:t>Page 338 – provides resources to help guide your research</a:t>
            </a:r>
          </a:p>
          <a:p>
            <a:r>
              <a:rPr lang="en-US" dirty="0" smtClean="0"/>
              <a:t>If you haven’t already, take notes on all of Topic 7  and begin taking notes on Topic 8 next class!</a:t>
            </a:r>
          </a:p>
          <a:p>
            <a:pPr lvl="1"/>
            <a:r>
              <a:rPr lang="en-US" dirty="0" smtClean="0"/>
              <a:t>Mr. G Science, ESS textbook, Ms. Simmons’ website</a:t>
            </a:r>
          </a:p>
        </p:txBody>
      </p:sp>
    </p:spTree>
    <p:extLst>
      <p:ext uri="{BB962C8B-B14F-4D97-AF65-F5344CB8AC3E}">
        <p14:creationId xmlns:p14="http://schemas.microsoft.com/office/powerpoint/2010/main" val="224458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Dioxide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Graph data for May and October</a:t>
            </a:r>
          </a:p>
          <a:p>
            <a:pPr lvl="1"/>
            <a:r>
              <a:rPr lang="en-US" dirty="0" smtClean="0"/>
              <a:t>Year: X axis</a:t>
            </a:r>
          </a:p>
          <a:p>
            <a:pPr lvl="1"/>
            <a:r>
              <a:rPr lang="en-US" dirty="0" smtClean="0"/>
              <a:t>CO2 emissions: Y axis</a:t>
            </a:r>
          </a:p>
          <a:p>
            <a:pPr lvl="1"/>
            <a:r>
              <a:rPr lang="en-US" dirty="0" smtClean="0"/>
              <a:t>Make sure scale is appropriate for data</a:t>
            </a:r>
          </a:p>
          <a:p>
            <a:pPr lvl="1"/>
            <a:r>
              <a:rPr lang="en-US" dirty="0" smtClean="0"/>
              <a:t>Make a key (two data sets: May and October)</a:t>
            </a:r>
          </a:p>
          <a:p>
            <a:r>
              <a:rPr lang="en-US" dirty="0" smtClean="0"/>
              <a:t>Based on the data, predict CO2 concentrations for 2020. Put a star on the graph to represent that number on the graph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436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Dioxide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524000"/>
            <a:ext cx="8153400" cy="4953000"/>
          </a:xfrm>
        </p:spPr>
        <p:txBody>
          <a:bodyPr>
            <a:noAutofit/>
          </a:bodyPr>
          <a:lstStyle/>
          <a:p>
            <a:r>
              <a:rPr lang="en-US" sz="2200" dirty="0" smtClean="0"/>
              <a:t>Answer the following questions. Be prepared for a class discussion</a:t>
            </a:r>
          </a:p>
          <a:p>
            <a:pPr marL="514350" indent="-514350">
              <a:buAutoNum type="arabicPeriod"/>
            </a:pPr>
            <a:r>
              <a:rPr lang="en-US" sz="2200" dirty="0" smtClean="0"/>
              <a:t>What might account for differences in the CO2 concentrations measure in May and October of each year?</a:t>
            </a:r>
          </a:p>
          <a:p>
            <a:pPr marL="514350" indent="-514350">
              <a:buAutoNum type="arabicPeriod"/>
            </a:pPr>
            <a:r>
              <a:rPr lang="en-US" sz="2200" dirty="0" smtClean="0"/>
              <a:t>How could we take advantage of those natural periods of increased CO2 uptake to reduce overall CO2 in our atmosphere?</a:t>
            </a:r>
          </a:p>
          <a:p>
            <a:pPr marL="514350" indent="-514350">
              <a:buAutoNum type="arabicPeriod"/>
            </a:pPr>
            <a:r>
              <a:rPr lang="en-US" sz="2200" dirty="0" smtClean="0"/>
              <a:t>Based on the data shown on your graph, what do you think the CO2 concentration will be in the year 2020?</a:t>
            </a:r>
          </a:p>
          <a:p>
            <a:pPr marL="514350" indent="-514350">
              <a:buAutoNum type="arabicPeriod"/>
            </a:pPr>
            <a:r>
              <a:rPr lang="en-US" sz="2200" dirty="0" smtClean="0"/>
              <a:t>Why do you think carbon dioxide levels have continued to rise during the past 45 years?</a:t>
            </a:r>
          </a:p>
          <a:p>
            <a:pPr marL="514350" indent="-514350">
              <a:buAutoNum type="arabicPeriod"/>
            </a:pPr>
            <a:r>
              <a:rPr lang="en-US" sz="2200" dirty="0" smtClean="0"/>
              <a:t>What types of activities might raise CO2 levels even faster?</a:t>
            </a:r>
          </a:p>
          <a:p>
            <a:pPr marL="514350" indent="-514350">
              <a:buAutoNum type="arabicPeriod"/>
            </a:pPr>
            <a:r>
              <a:rPr lang="en-US" sz="2200" dirty="0" smtClean="0"/>
              <a:t>How do you think this will affect Earth’s climate? Predict how your life will be different if this climate change occurs.</a:t>
            </a:r>
          </a:p>
          <a:p>
            <a:pPr marL="514350" indent="-514350">
              <a:buAutoNum type="arabicPeriod"/>
            </a:pPr>
            <a:r>
              <a:rPr lang="en-US" sz="2200" dirty="0" smtClean="0"/>
              <a:t>What types of actions can we take to lower our CO2 emissions?</a:t>
            </a:r>
          </a:p>
          <a:p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284293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04800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Temperature and CO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 </a:t>
            </a:r>
            <a:r>
              <a:rPr lang="en-US" sz="3600" dirty="0"/>
              <a:t>c</a:t>
            </a:r>
            <a:r>
              <a:rPr lang="en-US" sz="3600" dirty="0" smtClean="0"/>
              <a:t>oncentration from 1880 to present</a:t>
            </a:r>
            <a:endParaRPr lang="en-US" sz="3600" dirty="0"/>
          </a:p>
        </p:txBody>
      </p:sp>
      <p:pic>
        <p:nvPicPr>
          <p:cNvPr id="1026" name="Picture 2" descr="http://unfcccecosingapore.files.wordpress.com/2009/12/global-temp-co2.png?w=400&amp;h=2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848" y="1676400"/>
            <a:ext cx="8763000" cy="49406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728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7.3 Climate change – mitigation &amp; adaptation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49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Reduce greenhouse gases by…</a:t>
            </a:r>
          </a:p>
          <a:p>
            <a:pPr marL="365760" lvl="1" indent="0">
              <a:buNone/>
            </a:pPr>
            <a:r>
              <a:rPr lang="en-US" dirty="0" smtClean="0"/>
              <a:t>1. </a:t>
            </a:r>
            <a:r>
              <a:rPr lang="en-US" i="1" u="sng" dirty="0" smtClean="0"/>
              <a:t>Don’t burn fossil fuels- </a:t>
            </a:r>
            <a:r>
              <a:rPr lang="en-US" dirty="0" smtClean="0"/>
              <a:t>Instead use renewable energy</a:t>
            </a:r>
          </a:p>
          <a:p>
            <a:pPr lvl="2"/>
            <a:r>
              <a:rPr lang="en-US" dirty="0" smtClean="0"/>
              <a:t> (wind, solar, geothermal…)</a:t>
            </a:r>
          </a:p>
          <a:p>
            <a:pPr marL="365760" lvl="1" indent="0">
              <a:buNone/>
            </a:pPr>
            <a:r>
              <a:rPr lang="en-US" dirty="0" smtClean="0"/>
              <a:t>2. </a:t>
            </a:r>
            <a:r>
              <a:rPr lang="en-US" i="1" u="sng" dirty="0" smtClean="0"/>
              <a:t>Replanting forests </a:t>
            </a:r>
            <a:r>
              <a:rPr lang="en-US" dirty="0" smtClean="0"/>
              <a:t>– More trees = less CO</a:t>
            </a:r>
            <a:r>
              <a:rPr lang="en-US" baseline="-25000" dirty="0" smtClean="0"/>
              <a:t>2 </a:t>
            </a:r>
            <a:r>
              <a:rPr lang="en-US" dirty="0" smtClean="0"/>
              <a:t>in atmosphere</a:t>
            </a:r>
          </a:p>
          <a:p>
            <a:pPr marL="365760" lvl="1" indent="0">
              <a:buNone/>
            </a:pPr>
            <a:r>
              <a:rPr lang="en-US" dirty="0" smtClean="0"/>
              <a:t>3. </a:t>
            </a:r>
            <a:r>
              <a:rPr lang="en-US" i="1" u="sng" dirty="0" smtClean="0"/>
              <a:t>Recycling</a:t>
            </a:r>
            <a:r>
              <a:rPr lang="en-US" dirty="0" smtClean="0"/>
              <a:t> – Reduces waste in landfills</a:t>
            </a:r>
          </a:p>
          <a:p>
            <a:pPr marL="365760" lvl="1" indent="0">
              <a:buNone/>
            </a:pPr>
            <a:r>
              <a:rPr lang="en-US" dirty="0" smtClean="0"/>
              <a:t>4. </a:t>
            </a:r>
            <a:r>
              <a:rPr lang="en-US" i="1" u="sng" dirty="0" smtClean="0"/>
              <a:t>Strict legislation and transportation laws</a:t>
            </a:r>
          </a:p>
          <a:p>
            <a:pPr lvl="2"/>
            <a:r>
              <a:rPr lang="en-US" dirty="0" smtClean="0"/>
              <a:t>Carbon tax/carbon trading</a:t>
            </a:r>
          </a:p>
          <a:p>
            <a:pPr lvl="2"/>
            <a:r>
              <a:rPr lang="en-US" dirty="0" smtClean="0"/>
              <a:t>Carpool lanes</a:t>
            </a:r>
          </a:p>
          <a:p>
            <a:pPr lvl="2"/>
            <a:r>
              <a:rPr lang="en-US" dirty="0" smtClean="0"/>
              <a:t>Mass Transit</a:t>
            </a:r>
          </a:p>
          <a:p>
            <a:pPr lvl="2"/>
            <a:r>
              <a:rPr lang="en-US" dirty="0" smtClean="0"/>
              <a:t>High Mileage standards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Global Solutions - </a:t>
            </a:r>
            <a:r>
              <a:rPr lang="en-US" i="1" dirty="0" smtClean="0"/>
              <a:t>Kyoto Protocol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8153400" cy="4495800"/>
          </a:xfrm>
        </p:spPr>
        <p:txBody>
          <a:bodyPr/>
          <a:lstStyle/>
          <a:p>
            <a:r>
              <a:rPr lang="en-US" dirty="0" smtClean="0"/>
              <a:t>1997, signed by 160 nations</a:t>
            </a:r>
          </a:p>
          <a:p>
            <a:r>
              <a:rPr lang="en-US" dirty="0" smtClean="0"/>
              <a:t>Called for commitment to reduce greenhouse gas emissions 5.2% below 1990 levels before 2012</a:t>
            </a:r>
          </a:p>
          <a:p>
            <a:r>
              <a:rPr lang="en-US" dirty="0" smtClean="0"/>
              <a:t>The US and Australia have not ratified the agreement </a:t>
            </a:r>
            <a:endParaRPr lang="en-US" dirty="0"/>
          </a:p>
        </p:txBody>
      </p:sp>
      <p:pic>
        <p:nvPicPr>
          <p:cNvPr id="1026" name="Picture 2" descr="http://www.global-greenhouse-warming.com/images/KyotoProtoc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681" y="1752600"/>
            <a:ext cx="8646319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Complex Issue / Global Dimming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14800" y="1524000"/>
            <a:ext cx="4651248" cy="5326669"/>
          </a:xfrm>
        </p:spPr>
        <p:txBody>
          <a:bodyPr>
            <a:normAutofit/>
          </a:bodyPr>
          <a:lstStyle/>
          <a:p>
            <a:r>
              <a:rPr lang="en-US" dirty="0" smtClean="0"/>
              <a:t>Climate models are predictions that are subject to high variability </a:t>
            </a:r>
          </a:p>
          <a:p>
            <a:r>
              <a:rPr lang="en-US" dirty="0" smtClean="0"/>
              <a:t>Conflicting arguments exist about global warming being “real” or not. </a:t>
            </a:r>
          </a:p>
          <a:p>
            <a:r>
              <a:rPr lang="en-US" dirty="0" smtClean="0"/>
              <a:t>Global dimming is the decreased amount of sunlight that will reach the earth due to increasing amounts of air pollution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057400"/>
            <a:ext cx="4002261" cy="26391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403787">
            <a:off x="167802" y="4635978"/>
            <a:ext cx="4070976" cy="114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63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Global Warming Investigation: Ecosystems &amp; Countries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228600" y="1676400"/>
            <a:ext cx="8537448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While reading your Ecosystem </a:t>
            </a:r>
            <a:r>
              <a:rPr lang="en-US" dirty="0"/>
              <a:t>R</a:t>
            </a:r>
            <a:r>
              <a:rPr lang="en-US" dirty="0" smtClean="0"/>
              <a:t>ole </a:t>
            </a:r>
            <a:r>
              <a:rPr lang="en-US" dirty="0"/>
              <a:t>C</a:t>
            </a:r>
            <a:r>
              <a:rPr lang="en-US" dirty="0" smtClean="0"/>
              <a:t>ards as a group, answer the questions under The Effects of Climate Change on Living Things. </a:t>
            </a:r>
          </a:p>
          <a:p>
            <a:r>
              <a:rPr lang="en-US" dirty="0" smtClean="0"/>
              <a:t>While reading the Climate Impact Projects &amp; Regional Climate Summaries as a group, answer the Climate </a:t>
            </a:r>
            <a:r>
              <a:rPr lang="en-US" smtClean="0"/>
              <a:t>Prediction Sheet questions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Be prepared to discuss/present the impacts described on your cards during class discussion. </a:t>
            </a:r>
          </a:p>
          <a:p>
            <a:r>
              <a:rPr lang="en-US" cap="small" dirty="0" smtClean="0"/>
              <a:t>EVERYONE MUST ANSWER QUESTIONS ON THEIR OWN SHEET BECAUSE MS. SIMMONS WILL CALL ON STUDENTS AT RANDOM! THERE IS NO SPOKESPERSON FOR THE GROUP NOR IS THERE A SCRIBE!</a:t>
            </a:r>
          </a:p>
          <a:p>
            <a:pPr marL="0" indent="0" algn="ctr">
              <a:buNone/>
            </a:pPr>
            <a:r>
              <a:rPr lang="en-US" sz="3000" b="1" cap="small" dirty="0" smtClean="0"/>
              <a:t>25-30 </a:t>
            </a:r>
            <a:r>
              <a:rPr lang="en-US" sz="3000" b="1" dirty="0" smtClean="0"/>
              <a:t>minutes</a:t>
            </a:r>
            <a:endParaRPr lang="en-US" sz="3000" b="1" cap="small" dirty="0" smtClean="0"/>
          </a:p>
          <a:p>
            <a:endParaRPr lang="en-US" cap="small" dirty="0" smtClean="0"/>
          </a:p>
          <a:p>
            <a:endParaRPr lang="en-US" cap="small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49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Greenhouse gases (GHG’s)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5257800" cy="4495800"/>
          </a:xfrm>
        </p:spPr>
        <p:txBody>
          <a:bodyPr>
            <a:noAutofit/>
          </a:bodyPr>
          <a:lstStyle/>
          <a:p>
            <a:r>
              <a:rPr lang="en-US" sz="3200" u="sng" dirty="0" smtClean="0"/>
              <a:t>Gases are in order from most to least abundant in the atmosphere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u="sng" dirty="0" smtClean="0"/>
              <a:t>Water Vapor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u="sng" dirty="0" smtClean="0"/>
              <a:t>Carbon Dioxide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u="sng" dirty="0" smtClean="0"/>
              <a:t>Methane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u="sng" dirty="0" smtClean="0"/>
              <a:t>Nitrous Oxide (N</a:t>
            </a:r>
            <a:r>
              <a:rPr lang="en-US" sz="3200" u="sng" baseline="-25000" dirty="0" smtClean="0"/>
              <a:t>2</a:t>
            </a:r>
            <a:r>
              <a:rPr lang="en-US" sz="3200" u="sng" dirty="0" smtClean="0"/>
              <a:t>O)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u="sng" dirty="0" smtClean="0"/>
              <a:t>CFC’s (Chlorofluorocarbons)</a:t>
            </a:r>
          </a:p>
          <a:p>
            <a:pPr marL="0" indent="0" algn="ctr">
              <a:buNone/>
            </a:pPr>
            <a:r>
              <a:rPr lang="en-US" sz="2000" dirty="0" smtClean="0"/>
              <a:t>You are responsible for knowing sources due to human activity for each of  these gases!  </a:t>
            </a:r>
          </a:p>
        </p:txBody>
      </p:sp>
      <p:pic>
        <p:nvPicPr>
          <p:cNvPr id="9218" name="Picture 2" descr="http://searchwarp.com/UserImages/163108/Polar-Bear-Cartoon-Greenhouse-Gas-Kills-the-Moo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524000"/>
            <a:ext cx="39624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Annual Greenhouse gas emission by sector</a:t>
            </a:r>
            <a:endParaRPr lang="en-US" dirty="0"/>
          </a:p>
        </p:txBody>
      </p:sp>
      <p:pic>
        <p:nvPicPr>
          <p:cNvPr id="26626" name="Picture 2" descr="http://www.gitint.com/images/sherlock_environment_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202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Vapor (H</a:t>
            </a:r>
            <a:r>
              <a:rPr lang="en-US" baseline="-25000" dirty="0" smtClean="0"/>
              <a:t>2</a:t>
            </a:r>
            <a:r>
              <a:rPr lang="en-US" dirty="0" smtClean="0"/>
              <a:t>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4267200" cy="4495800"/>
          </a:xfrm>
        </p:spPr>
        <p:txBody>
          <a:bodyPr/>
          <a:lstStyle/>
          <a:p>
            <a:r>
              <a:rPr lang="en-US" u="sng" dirty="0" smtClean="0"/>
              <a:t>Most Abundant greenhouse gas</a:t>
            </a:r>
          </a:p>
          <a:p>
            <a:r>
              <a:rPr lang="en-US" u="sng" dirty="0" smtClean="0"/>
              <a:t>Positive Feedback Cycle</a:t>
            </a:r>
          </a:p>
        </p:txBody>
      </p:sp>
      <p:pic>
        <p:nvPicPr>
          <p:cNvPr id="20482" name="Picture 2" descr="http://www.kpud.org/Water/water_resource/img/water_cyc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600512"/>
            <a:ext cx="4953000" cy="5257488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>
            <a:off x="304800" y="3505200"/>
            <a:ext cx="4114801" cy="3429000"/>
            <a:chOff x="0" y="3429000"/>
            <a:chExt cx="3962401" cy="2844463"/>
          </a:xfrm>
        </p:grpSpPr>
        <p:sp>
          <p:nvSpPr>
            <p:cNvPr id="7" name="Bent Arrow 6"/>
            <p:cNvSpPr/>
            <p:nvPr/>
          </p:nvSpPr>
          <p:spPr>
            <a:xfrm rot="16200000">
              <a:off x="108051" y="5121341"/>
              <a:ext cx="838200" cy="614032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0" y="3429000"/>
              <a:ext cx="3962401" cy="2844463"/>
              <a:chOff x="0" y="3505200"/>
              <a:chExt cx="3962401" cy="2844463"/>
            </a:xfrm>
          </p:grpSpPr>
          <p:sp>
            <p:nvSpPr>
              <p:cNvPr id="6" name="Bent Arrow 5"/>
              <p:cNvSpPr/>
              <p:nvPr/>
            </p:nvSpPr>
            <p:spPr>
              <a:xfrm rot="5400000">
                <a:off x="2576288" y="3864929"/>
                <a:ext cx="838200" cy="609600"/>
              </a:xfrm>
              <a:prstGeom prst="ben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Bent Arrow 7"/>
              <p:cNvSpPr/>
              <p:nvPr/>
            </p:nvSpPr>
            <p:spPr>
              <a:xfrm rot="10800000">
                <a:off x="2286000" y="5334000"/>
                <a:ext cx="838200" cy="609600"/>
              </a:xfrm>
              <a:prstGeom prst="ben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143000" y="3505200"/>
                <a:ext cx="152798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Higher temps</a:t>
                </a:r>
                <a:endParaRPr lang="en-US" sz="20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364695" y="4572000"/>
                <a:ext cx="1597706" cy="587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Increased</a:t>
                </a:r>
              </a:p>
              <a:p>
                <a:r>
                  <a:rPr lang="en-US" sz="2000" dirty="0" smtClean="0"/>
                  <a:t>evaporation</a:t>
                </a:r>
                <a:endParaRPr lang="en-US" sz="20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0" y="4267200"/>
                <a:ext cx="12192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More heat </a:t>
                </a:r>
              </a:p>
              <a:p>
                <a:r>
                  <a:rPr lang="en-US" sz="2000" dirty="0" smtClean="0"/>
                  <a:t>trapped</a:t>
                </a:r>
                <a:endParaRPr lang="en-US" sz="20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990600" y="5334000"/>
                <a:ext cx="1374094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More H20 </a:t>
                </a:r>
              </a:p>
              <a:p>
                <a:r>
                  <a:rPr lang="en-US" sz="2000" dirty="0" smtClean="0"/>
                  <a:t>Vapor in </a:t>
                </a:r>
              </a:p>
              <a:p>
                <a:r>
                  <a:rPr lang="en-US" sz="2000" dirty="0" smtClean="0"/>
                  <a:t>atmosphere</a:t>
                </a:r>
                <a:endParaRPr lang="en-US" sz="2000" dirty="0"/>
              </a:p>
            </p:txBody>
          </p:sp>
          <p:sp>
            <p:nvSpPr>
              <p:cNvPr id="14" name="Bent Arrow 13"/>
              <p:cNvSpPr/>
              <p:nvPr/>
            </p:nvSpPr>
            <p:spPr>
              <a:xfrm>
                <a:off x="304800" y="3657600"/>
                <a:ext cx="838200" cy="614032"/>
              </a:xfrm>
              <a:prstGeom prst="ben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Dioxide (CO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4724400" cy="5105400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Present naturally</a:t>
            </a:r>
          </a:p>
          <a:p>
            <a:r>
              <a:rPr lang="en-US" u="sng" dirty="0" smtClean="0"/>
              <a:t>Average lifetime weeks to thousands of years</a:t>
            </a:r>
          </a:p>
          <a:p>
            <a:r>
              <a:rPr lang="en-US" u="sng" dirty="0" smtClean="0"/>
              <a:t>Increased since industrial revolution</a:t>
            </a:r>
          </a:p>
          <a:p>
            <a:pPr lvl="1"/>
            <a:r>
              <a:rPr lang="en-US" u="sng" dirty="0" smtClean="0"/>
              <a:t>Combustion of fossil fuels (coal, natural gas, petroleum)</a:t>
            </a:r>
          </a:p>
          <a:p>
            <a:pPr lvl="1"/>
            <a:r>
              <a:rPr lang="en-US" u="sng" dirty="0" smtClean="0"/>
              <a:t>For every kg of fossil fuel burned 3kg of CO</a:t>
            </a:r>
            <a:r>
              <a:rPr lang="en-US" u="sng" baseline="-25000" dirty="0" smtClean="0"/>
              <a:t>2</a:t>
            </a:r>
            <a:r>
              <a:rPr lang="en-US" u="sng" dirty="0" smtClean="0"/>
              <a:t> released</a:t>
            </a:r>
          </a:p>
          <a:p>
            <a:pPr lvl="1"/>
            <a:r>
              <a:rPr lang="en-US" u="sng" dirty="0" smtClean="0"/>
              <a:t>Deforestation </a:t>
            </a:r>
          </a:p>
          <a:p>
            <a:pPr lvl="2"/>
            <a:r>
              <a:rPr lang="en-US" u="sng" dirty="0" smtClean="0"/>
              <a:t>Fewer forests = less absorption of CO</a:t>
            </a:r>
            <a:r>
              <a:rPr lang="en-US" u="sng" baseline="-25000" dirty="0" smtClean="0"/>
              <a:t>2 </a:t>
            </a:r>
            <a:r>
              <a:rPr lang="en-US" u="sng" dirty="0" smtClean="0"/>
              <a:t>from atmosphere</a:t>
            </a:r>
          </a:p>
        </p:txBody>
      </p:sp>
      <p:pic>
        <p:nvPicPr>
          <p:cNvPr id="19458" name="Picture 2" descr="http://www.historyforkids.org/scienceforkids/chemistry/atoms/pictures/carbondioxi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5550" y="0"/>
            <a:ext cx="2838450" cy="1203579"/>
          </a:xfrm>
          <a:prstGeom prst="rect">
            <a:avLst/>
          </a:prstGeom>
          <a:noFill/>
        </p:spPr>
      </p:pic>
      <p:pic>
        <p:nvPicPr>
          <p:cNvPr id="19460" name="Picture 4" descr="http://i.treehugger.com/images/2007-2-1/exhau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600200"/>
            <a:ext cx="3505200" cy="2340864"/>
          </a:xfrm>
          <a:prstGeom prst="rect">
            <a:avLst/>
          </a:prstGeom>
          <a:noFill/>
        </p:spPr>
      </p:pic>
      <p:pic>
        <p:nvPicPr>
          <p:cNvPr id="19462" name="Picture 6" descr="http://climateprogress.org/wp-content/uploads/2007/08/coalfiredpowerpla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4124325"/>
            <a:ext cx="3352800" cy="2733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Methane (CH</a:t>
            </a:r>
            <a:r>
              <a:rPr lang="en-US" baseline="-25000" dirty="0" smtClean="0"/>
              <a:t>4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5181600" cy="5334000"/>
          </a:xfrm>
        </p:spPr>
        <p:txBody>
          <a:bodyPr>
            <a:normAutofit/>
          </a:bodyPr>
          <a:lstStyle/>
          <a:p>
            <a:r>
              <a:rPr lang="en-US" u="sng" dirty="0" smtClean="0"/>
              <a:t>Absorbs 20-30x more heat than CO</a:t>
            </a:r>
            <a:r>
              <a:rPr lang="en-US" u="sng" baseline="-25000" dirty="0" smtClean="0"/>
              <a:t>2</a:t>
            </a:r>
          </a:p>
          <a:p>
            <a:r>
              <a:rPr lang="en-US" u="sng" dirty="0" smtClean="0"/>
              <a:t>Avg. lifetime 12 years in atmosphere </a:t>
            </a:r>
          </a:p>
          <a:p>
            <a:r>
              <a:rPr lang="en-US" u="sng" dirty="0" smtClean="0"/>
              <a:t>Sources</a:t>
            </a:r>
          </a:p>
          <a:p>
            <a:pPr lvl="1"/>
            <a:r>
              <a:rPr lang="en-US" u="sng" dirty="0" smtClean="0"/>
              <a:t>Landfills </a:t>
            </a:r>
          </a:p>
          <a:p>
            <a:pPr lvl="1"/>
            <a:r>
              <a:rPr lang="en-US" u="sng" dirty="0" smtClean="0"/>
              <a:t>Rice Paddies </a:t>
            </a:r>
          </a:p>
          <a:p>
            <a:pPr lvl="1"/>
            <a:r>
              <a:rPr lang="en-US" u="sng" dirty="0" smtClean="0"/>
              <a:t>Agriculture</a:t>
            </a:r>
          </a:p>
          <a:p>
            <a:pPr lvl="1"/>
            <a:r>
              <a:rPr lang="en-US" u="sng" dirty="0" smtClean="0"/>
              <a:t>Coal mines and natural gas</a:t>
            </a:r>
          </a:p>
        </p:txBody>
      </p:sp>
      <p:pic>
        <p:nvPicPr>
          <p:cNvPr id="18434" name="Picture 2" descr="http://www.flickoff.org/system/files/u8/metha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524000"/>
            <a:ext cx="3657600" cy="2438400"/>
          </a:xfrm>
          <a:prstGeom prst="rect">
            <a:avLst/>
          </a:prstGeom>
          <a:noFill/>
        </p:spPr>
      </p:pic>
      <p:pic>
        <p:nvPicPr>
          <p:cNvPr id="18436" name="Picture 4" descr="http://fineartamerica.com/images-medium/chinese-rice-paddies-yali-sh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1988" y="4114800"/>
            <a:ext cx="4004638" cy="2432642"/>
          </a:xfrm>
          <a:prstGeom prst="rect">
            <a:avLst/>
          </a:prstGeom>
          <a:noFill/>
        </p:spPr>
      </p:pic>
      <p:pic>
        <p:nvPicPr>
          <p:cNvPr id="18438" name="Picture 6" descr="http://itech.dickinson.edu/chemistry/wp-content/uploads/2008/04/256px-methane_molecule_formula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0"/>
            <a:ext cx="2133600" cy="1133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85" y="228600"/>
            <a:ext cx="8153400" cy="990600"/>
          </a:xfrm>
        </p:spPr>
        <p:txBody>
          <a:bodyPr/>
          <a:lstStyle/>
          <a:p>
            <a:r>
              <a:rPr lang="en-US" dirty="0" smtClean="0"/>
              <a:t>Nitrous Oxide (N</a:t>
            </a:r>
            <a:r>
              <a:rPr lang="en-US" baseline="-25000" dirty="0" smtClean="0"/>
              <a:t>2</a:t>
            </a:r>
            <a:r>
              <a:rPr lang="en-US" dirty="0" smtClean="0"/>
              <a:t>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4572000" cy="5257800"/>
          </a:xfrm>
        </p:spPr>
        <p:txBody>
          <a:bodyPr>
            <a:normAutofit/>
          </a:bodyPr>
          <a:lstStyle/>
          <a:p>
            <a:r>
              <a:rPr lang="en-US" u="sng" dirty="0" smtClean="0"/>
              <a:t>Agricultural Source</a:t>
            </a:r>
          </a:p>
          <a:p>
            <a:pPr lvl="1"/>
            <a:r>
              <a:rPr lang="en-US" u="sng" dirty="0" smtClean="0"/>
              <a:t>Result of a natural process, in the nitrogen cycle </a:t>
            </a:r>
          </a:p>
          <a:p>
            <a:pPr lvl="1"/>
            <a:r>
              <a:rPr lang="en-US" u="sng" dirty="0" smtClean="0"/>
              <a:t>Enhanced by nitrogen containing fertilizers</a:t>
            </a:r>
          </a:p>
          <a:p>
            <a:pPr lvl="1"/>
            <a:r>
              <a:rPr lang="en-US" u="sng" dirty="0" smtClean="0"/>
              <a:t>Avg. Lifetime 114 years in atmosphere</a:t>
            </a:r>
          </a:p>
          <a:p>
            <a:r>
              <a:rPr lang="en-US" u="sng" dirty="0" smtClean="0"/>
              <a:t>Industrial Source</a:t>
            </a:r>
          </a:p>
          <a:p>
            <a:pPr lvl="1"/>
            <a:r>
              <a:rPr lang="en-US" u="sng" dirty="0" smtClean="0"/>
              <a:t>High temperature combustion of fossil fuels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17410" name="Picture 2" descr="http://www.muchapedia.com/image-files/nitrous-oxi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52400"/>
            <a:ext cx="2819400" cy="1143000"/>
          </a:xfrm>
          <a:prstGeom prst="rect">
            <a:avLst/>
          </a:prstGeom>
          <a:noFill/>
        </p:spPr>
      </p:pic>
      <p:pic>
        <p:nvPicPr>
          <p:cNvPr id="17412" name="Picture 4" descr="http://www.niaes.affrc.go.jp/rp/eng/rp11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676400"/>
            <a:ext cx="46482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990600"/>
          </a:xfrm>
        </p:spPr>
        <p:txBody>
          <a:bodyPr/>
          <a:lstStyle/>
          <a:p>
            <a:r>
              <a:rPr lang="en-US" dirty="0" smtClean="0"/>
              <a:t>CFC’s and Halocarbons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48768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Problems</a:t>
            </a:r>
          </a:p>
          <a:p>
            <a:pPr lvl="1"/>
            <a:r>
              <a:rPr lang="en-US" dirty="0" smtClean="0"/>
              <a:t>Depletes the ozone</a:t>
            </a:r>
          </a:p>
          <a:p>
            <a:pPr lvl="1"/>
            <a:r>
              <a:rPr lang="en-US" dirty="0" smtClean="0"/>
              <a:t>Banned in 1987 Montreal Protocol</a:t>
            </a:r>
          </a:p>
          <a:p>
            <a:pPr lvl="1"/>
            <a:r>
              <a:rPr lang="en-US" dirty="0" smtClean="0"/>
              <a:t>Avg. lifetime weeks-thousands </a:t>
            </a:r>
          </a:p>
          <a:p>
            <a:pPr marL="365760" lvl="1" indent="0">
              <a:buNone/>
            </a:pPr>
            <a:r>
              <a:rPr lang="en-US" dirty="0"/>
              <a:t>  </a:t>
            </a:r>
            <a:r>
              <a:rPr lang="en-US" dirty="0" smtClean="0"/>
              <a:t>  of years in atmosphere</a:t>
            </a:r>
          </a:p>
          <a:p>
            <a:pPr lvl="1"/>
            <a:r>
              <a:rPr lang="en-US" dirty="0" smtClean="0"/>
              <a:t>Absorb more than 10,000x</a:t>
            </a:r>
          </a:p>
          <a:p>
            <a:pPr lvl="1">
              <a:buNone/>
            </a:pPr>
            <a:r>
              <a:rPr lang="en-US" dirty="0" smtClean="0"/>
              <a:t>	 heat of CO</a:t>
            </a:r>
            <a:r>
              <a:rPr lang="en-US" baseline="-25000" dirty="0" smtClean="0"/>
              <a:t>2</a:t>
            </a:r>
          </a:p>
          <a:p>
            <a:r>
              <a:rPr lang="en-US" dirty="0" smtClean="0"/>
              <a:t>Sources </a:t>
            </a:r>
          </a:p>
          <a:p>
            <a:pPr lvl="1"/>
            <a:r>
              <a:rPr lang="en-US" dirty="0" smtClean="0"/>
              <a:t>Foam</a:t>
            </a:r>
          </a:p>
          <a:p>
            <a:pPr lvl="1"/>
            <a:r>
              <a:rPr lang="en-US" dirty="0" smtClean="0"/>
              <a:t>Cleaners</a:t>
            </a:r>
          </a:p>
          <a:p>
            <a:pPr lvl="1"/>
            <a:r>
              <a:rPr lang="en-US" dirty="0" smtClean="0"/>
              <a:t>Aerosol sprays</a:t>
            </a:r>
          </a:p>
          <a:p>
            <a:pPr lvl="1"/>
            <a:r>
              <a:rPr lang="en-US" dirty="0" smtClean="0"/>
              <a:t>Refrigeration and air conditioning coolants </a:t>
            </a:r>
            <a:endParaRPr lang="en-US" dirty="0"/>
          </a:p>
        </p:txBody>
      </p:sp>
      <p:pic>
        <p:nvPicPr>
          <p:cNvPr id="16386" name="Picture 2" descr="http://www.centerforsustainability.org/images/directory/CFC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0"/>
            <a:ext cx="2143125" cy="1762125"/>
          </a:xfrm>
          <a:prstGeom prst="rect">
            <a:avLst/>
          </a:prstGeom>
          <a:noFill/>
        </p:spPr>
      </p:pic>
      <p:pic>
        <p:nvPicPr>
          <p:cNvPr id="16390" name="Picture 6" descr="http://admin.fashioningchange.com/wp-content/uploads/2011/03/cfc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838200"/>
            <a:ext cx="2291729" cy="1524000"/>
          </a:xfrm>
          <a:prstGeom prst="rect">
            <a:avLst/>
          </a:prstGeom>
          <a:noFill/>
        </p:spPr>
      </p:pic>
      <p:pic>
        <p:nvPicPr>
          <p:cNvPr id="6" name="Picture 25" descr="fridges%20global%20warmi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970876"/>
            <a:ext cx="5969758" cy="60782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1148</TotalTime>
  <Words>1207</Words>
  <Application>Microsoft Office PowerPoint</Application>
  <PresentationFormat>On-screen Show (4:3)</PresentationFormat>
  <Paragraphs>163</Paragraphs>
  <Slides>29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Tw Cen MT</vt:lpstr>
      <vt:lpstr>Wingdings</vt:lpstr>
      <vt:lpstr>Wingdings 2</vt:lpstr>
      <vt:lpstr>Median</vt:lpstr>
      <vt:lpstr>Topic 7.2 Climate Change - causes &amp; impacts</vt:lpstr>
      <vt:lpstr>What is the Greenhouse Effect?</vt:lpstr>
      <vt:lpstr>Greenhouse gases (GHG’s)</vt:lpstr>
      <vt:lpstr>Annual Greenhouse gas emission by sector</vt:lpstr>
      <vt:lpstr>Water Vapor (H20)</vt:lpstr>
      <vt:lpstr>Carbon Dioxide (CO2)</vt:lpstr>
      <vt:lpstr>Methane (CH4)</vt:lpstr>
      <vt:lpstr>Nitrous Oxide (N2O)</vt:lpstr>
      <vt:lpstr>CFC’s and Halocarbons</vt:lpstr>
      <vt:lpstr>PowerPoint Presentation</vt:lpstr>
      <vt:lpstr>Climate Change and GHGs</vt:lpstr>
      <vt:lpstr>Effects of Climate Change</vt:lpstr>
      <vt:lpstr>Melting Ice Caps</vt:lpstr>
      <vt:lpstr>PowerPoint Presentation</vt:lpstr>
      <vt:lpstr>Feedback Mechanisms of Climate Change</vt:lpstr>
      <vt:lpstr>Feedback Mechanisms of Climate Change</vt:lpstr>
      <vt:lpstr>Feedback Mechanisms of Climate Change</vt:lpstr>
      <vt:lpstr>Feedback Mechanisms of Climate Change</vt:lpstr>
      <vt:lpstr>Fact or Fiction?</vt:lpstr>
      <vt:lpstr>Fact or Fiction?</vt:lpstr>
      <vt:lpstr>Classwork/Homework</vt:lpstr>
      <vt:lpstr>Carbon Dioxide Trends</vt:lpstr>
      <vt:lpstr>Carbon Dioxide Trends</vt:lpstr>
      <vt:lpstr>Temperature and CO2 concentration from 1880 to present</vt:lpstr>
      <vt:lpstr>7.3 Climate change – mitigation &amp; adaptation</vt:lpstr>
      <vt:lpstr>Possible Solutions</vt:lpstr>
      <vt:lpstr>Global Solutions - Kyoto Protocol</vt:lpstr>
      <vt:lpstr>Complex Issue / Global Dimming</vt:lpstr>
      <vt:lpstr>Global Warming Investigation: Ecosystems &amp; Countries</vt:lpstr>
    </vt:vector>
  </TitlesOfParts>
  <Company>Milwaukee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6.1.1 Global Warming</dc:title>
  <dc:creator>sheffecj</dc:creator>
  <cp:lastModifiedBy>Simmons, Brooke</cp:lastModifiedBy>
  <cp:revision>78</cp:revision>
  <dcterms:created xsi:type="dcterms:W3CDTF">2011-03-14T19:24:52Z</dcterms:created>
  <dcterms:modified xsi:type="dcterms:W3CDTF">2017-04-18T12:19:32Z</dcterms:modified>
</cp:coreProperties>
</file>