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6"/>
  </p:notesMasterIdLst>
  <p:sldIdLst>
    <p:sldId id="468" r:id="rId2"/>
    <p:sldId id="333" r:id="rId3"/>
    <p:sldId id="291" r:id="rId4"/>
    <p:sldId id="455" r:id="rId5"/>
    <p:sldId id="456" r:id="rId6"/>
    <p:sldId id="461" r:id="rId7"/>
    <p:sldId id="469" r:id="rId8"/>
    <p:sldId id="470" r:id="rId9"/>
    <p:sldId id="457" r:id="rId10"/>
    <p:sldId id="471" r:id="rId11"/>
    <p:sldId id="458" r:id="rId12"/>
    <p:sldId id="459" r:id="rId13"/>
    <p:sldId id="472" r:id="rId14"/>
    <p:sldId id="460" r:id="rId15"/>
    <p:sldId id="462" r:id="rId16"/>
    <p:sldId id="464" r:id="rId17"/>
    <p:sldId id="463" r:id="rId18"/>
    <p:sldId id="465" r:id="rId19"/>
    <p:sldId id="466" r:id="rId20"/>
    <p:sldId id="467" r:id="rId21"/>
    <p:sldId id="432" r:id="rId22"/>
    <p:sldId id="433" r:id="rId23"/>
    <p:sldId id="434" r:id="rId24"/>
    <p:sldId id="435" r:id="rId25"/>
    <p:sldId id="436" r:id="rId26"/>
    <p:sldId id="437" r:id="rId27"/>
    <p:sldId id="454" r:id="rId28"/>
    <p:sldId id="438" r:id="rId29"/>
    <p:sldId id="439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41" r:id="rId40"/>
    <p:sldId id="442" r:id="rId41"/>
    <p:sldId id="443" r:id="rId42"/>
    <p:sldId id="444" r:id="rId43"/>
    <p:sldId id="281" r:id="rId44"/>
    <p:sldId id="387" r:id="rId45"/>
    <p:sldId id="343" r:id="rId46"/>
    <p:sldId id="473" r:id="rId47"/>
    <p:sldId id="278" r:id="rId48"/>
    <p:sldId id="368" r:id="rId49"/>
    <p:sldId id="388" r:id="rId50"/>
    <p:sldId id="345" r:id="rId51"/>
    <p:sldId id="369" r:id="rId52"/>
    <p:sldId id="288" r:id="rId53"/>
    <p:sldId id="476" r:id="rId54"/>
    <p:sldId id="474" r:id="rId55"/>
    <p:sldId id="475" r:id="rId56"/>
    <p:sldId id="306" r:id="rId57"/>
    <p:sldId id="366" r:id="rId58"/>
    <p:sldId id="477" r:id="rId59"/>
    <p:sldId id="308" r:id="rId60"/>
    <p:sldId id="309" r:id="rId61"/>
    <p:sldId id="310" r:id="rId62"/>
    <p:sldId id="493" r:id="rId63"/>
    <p:sldId id="497" r:id="rId64"/>
    <p:sldId id="312" r:id="rId65"/>
    <p:sldId id="313" r:id="rId66"/>
    <p:sldId id="314" r:id="rId67"/>
    <p:sldId id="315" r:id="rId68"/>
    <p:sldId id="485" r:id="rId69"/>
    <p:sldId id="370" r:id="rId70"/>
    <p:sldId id="478" r:id="rId71"/>
    <p:sldId id="480" r:id="rId72"/>
    <p:sldId id="481" r:id="rId73"/>
    <p:sldId id="482" r:id="rId74"/>
    <p:sldId id="489" r:id="rId75"/>
    <p:sldId id="317" r:id="rId76"/>
    <p:sldId id="318" r:id="rId77"/>
    <p:sldId id="390" r:id="rId78"/>
    <p:sldId id="490" r:id="rId79"/>
    <p:sldId id="491" r:id="rId80"/>
    <p:sldId id="377" r:id="rId81"/>
    <p:sldId id="492" r:id="rId82"/>
    <p:sldId id="321" r:id="rId83"/>
    <p:sldId id="494" r:id="rId84"/>
    <p:sldId id="375" r:id="rId85"/>
    <p:sldId id="496" r:id="rId86"/>
    <p:sldId id="498" r:id="rId87"/>
    <p:sldId id="337" r:id="rId88"/>
    <p:sldId id="419" r:id="rId89"/>
    <p:sldId id="427" r:id="rId90"/>
    <p:sldId id="428" r:id="rId91"/>
    <p:sldId id="412" r:id="rId92"/>
    <p:sldId id="403" r:id="rId93"/>
    <p:sldId id="420" r:id="rId94"/>
    <p:sldId id="404" r:id="rId95"/>
    <p:sldId id="421" r:id="rId96"/>
    <p:sldId id="422" r:id="rId97"/>
    <p:sldId id="406" r:id="rId98"/>
    <p:sldId id="407" r:id="rId99"/>
    <p:sldId id="408" r:id="rId100"/>
    <p:sldId id="352" r:id="rId101"/>
    <p:sldId id="379" r:id="rId102"/>
    <p:sldId id="356" r:id="rId103"/>
    <p:sldId id="323" r:id="rId104"/>
    <p:sldId id="325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718" autoAdjust="0"/>
  </p:normalViewPr>
  <p:slideViewPr>
    <p:cSldViewPr>
      <p:cViewPr varScale="1">
        <p:scale>
          <a:sx n="102" d="100"/>
          <a:sy n="102" d="100"/>
        </p:scale>
        <p:origin x="2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13E2-275B-442A-BE2A-F6F1F1E130E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F6E7-A3AB-4F7D-9A77-CA1566F6E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C16606-ECFA-42A5-84A9-00B533D0329B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1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F6E7-A3AB-4F7D-9A77-CA1566F6EA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F6E7-A3AB-4F7D-9A77-CA1566F6EA1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DAA-4833-495B-BBFD-D7912D981E3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0B5A-5DE1-4E52-A4F4-31F48B6F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9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Test Passcodes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Ecology: F8ZGU9G</a:t>
            </a:r>
          </a:p>
          <a:p>
            <a:r>
              <a:rPr lang="en-US" dirty="0" smtClean="0"/>
              <a:t>Human Impact: </a:t>
            </a:r>
            <a:r>
              <a:rPr lang="en-US" dirty="0"/>
              <a:t>ACDRN17</a:t>
            </a:r>
          </a:p>
        </p:txBody>
      </p:sp>
    </p:spTree>
    <p:extLst>
      <p:ext uri="{BB962C8B-B14F-4D97-AF65-F5344CB8AC3E}">
        <p14:creationId xmlns:p14="http://schemas.microsoft.com/office/powerpoint/2010/main" val="20404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enasco.com/prod/images/products/D7/AC15291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79463"/>
            <a:ext cx="522287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"/>
            <a:ext cx="8229600" cy="7162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sz="2400" dirty="0" smtClean="0"/>
              <a:t>Lactase </a:t>
            </a:r>
            <a:r>
              <a:rPr lang="en-US" sz="2400" dirty="0"/>
              <a:t>is an enzyme that breaks down </a:t>
            </a:r>
            <a:r>
              <a:rPr lang="en-US" sz="2400" b="1" dirty="0"/>
              <a:t>lactose</a:t>
            </a:r>
            <a:r>
              <a:rPr lang="en-US" sz="2400" dirty="0"/>
              <a:t>.  </a:t>
            </a:r>
            <a:r>
              <a:rPr lang="en-US" sz="2400" b="1" dirty="0"/>
              <a:t>Lactose</a:t>
            </a:r>
            <a:r>
              <a:rPr lang="en-US" sz="2400" dirty="0"/>
              <a:t> would best be described as which type of </a:t>
            </a:r>
            <a:r>
              <a:rPr lang="en-US" sz="2400" b="1" dirty="0"/>
              <a:t>molecule</a:t>
            </a:r>
            <a:r>
              <a:rPr lang="en-US" sz="2400" b="1" dirty="0" smtClean="0"/>
              <a:t>?</a:t>
            </a:r>
          </a:p>
          <a:p>
            <a:pPr marL="514350" lvl="0" indent="-514350">
              <a:buAutoNum type="arabicPeriod"/>
            </a:pPr>
            <a:r>
              <a:rPr lang="en-US" sz="2400" dirty="0"/>
              <a:t>The enzyme lipase </a:t>
            </a:r>
            <a:r>
              <a:rPr lang="en-US" sz="2400" b="1" dirty="0"/>
              <a:t>breaks down lipids </a:t>
            </a:r>
            <a:r>
              <a:rPr lang="en-US" sz="2400" dirty="0"/>
              <a:t>into which of the following molecules?</a:t>
            </a: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A student athlete has a sports event tomorrow.  He was told to eat a large amount of pasta the </a:t>
            </a:r>
            <a:r>
              <a:rPr lang="en-US" sz="2400" b="1" dirty="0"/>
              <a:t>night before</a:t>
            </a:r>
            <a:r>
              <a:rPr lang="en-US" sz="2400" dirty="0"/>
              <a:t>. </a:t>
            </a:r>
            <a:r>
              <a:rPr lang="en-US" sz="2400" dirty="0" smtClean="0"/>
              <a:t>Why </a:t>
            </a:r>
            <a:r>
              <a:rPr lang="en-US" sz="2400" dirty="0"/>
              <a:t>shouldn’t he eat the pasta an </a:t>
            </a:r>
            <a:r>
              <a:rPr lang="en-US" sz="2400" b="1" dirty="0" smtClean="0"/>
              <a:t>hour </a:t>
            </a:r>
            <a:r>
              <a:rPr lang="en-US" sz="2400" b="1" dirty="0"/>
              <a:t>before </a:t>
            </a:r>
            <a:r>
              <a:rPr lang="en-US" sz="2400" dirty="0" smtClean="0"/>
              <a:t>the event?</a:t>
            </a:r>
          </a:p>
          <a:p>
            <a:pPr marL="0" indent="0">
              <a:buNone/>
            </a:pPr>
            <a:r>
              <a:rPr lang="en-US" sz="2600" dirty="0" smtClean="0"/>
              <a:t>3. To the right are </a:t>
            </a:r>
            <a:r>
              <a:rPr lang="en-US" sz="2600" dirty="0"/>
              <a:t>test results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for a </a:t>
            </a:r>
            <a:r>
              <a:rPr lang="en-US" sz="2600" dirty="0"/>
              <a:t>mystery </a:t>
            </a:r>
            <a:r>
              <a:rPr lang="en-US" sz="2600" dirty="0" smtClean="0"/>
              <a:t>food. What </a:t>
            </a:r>
          </a:p>
          <a:p>
            <a:pPr marL="0" indent="0">
              <a:buNone/>
            </a:pPr>
            <a:r>
              <a:rPr lang="en-US" sz="2600" dirty="0" smtClean="0"/>
              <a:t>organic molecules </a:t>
            </a:r>
            <a:r>
              <a:rPr lang="en-US" sz="2600" dirty="0"/>
              <a:t>are most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likely present </a:t>
            </a:r>
            <a:r>
              <a:rPr lang="en-US" sz="2600" dirty="0"/>
              <a:t>in the mystery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food</a:t>
            </a:r>
            <a:r>
              <a:rPr lang="en-US" sz="2600" dirty="0"/>
              <a:t>? </a:t>
            </a:r>
            <a:endParaRPr lang="en-US" sz="2600" dirty="0" smtClean="0"/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2244"/>
              </p:ext>
            </p:extLst>
          </p:nvPr>
        </p:nvGraphicFramePr>
        <p:xfrm>
          <a:off x="5334000" y="4267201"/>
          <a:ext cx="3962400" cy="2362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Results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Brown Bag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transparent or greasy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Benedict’s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color change from blue to orange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Iodine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color change from orange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Biurets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color change from blue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4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A</a:t>
            </a:r>
            <a:r>
              <a:rPr lang="en-US" sz="6000" dirty="0" smtClean="0">
                <a:solidFill>
                  <a:srgbClr val="92D050"/>
                </a:solidFill>
              </a:rPr>
              <a:t>nnouncements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Organic Molecule Quiz Friday</a:t>
            </a:r>
            <a:r>
              <a:rPr lang="en-US" dirty="0" smtClean="0"/>
              <a:t>!! Study, Study, Study!</a:t>
            </a:r>
          </a:p>
          <a:p>
            <a:r>
              <a:rPr lang="en-US" dirty="0" smtClean="0"/>
              <a:t>Remember our Big Goal:</a:t>
            </a:r>
          </a:p>
          <a:p>
            <a:pPr lvl="1" algn="ctr">
              <a:buNone/>
            </a:pPr>
            <a:r>
              <a:rPr lang="en-US" sz="3600" dirty="0" smtClean="0"/>
              <a:t>ALL students will achieve at least 85% mastery on ALL biology objectives</a:t>
            </a:r>
            <a:br>
              <a:rPr lang="en-US" sz="3600" dirty="0" smtClean="0"/>
            </a:b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439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Molecule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STUDY!!!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Do Now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82" y="990601"/>
            <a:ext cx="9136117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D73A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900" dirty="0" smtClean="0"/>
              <a:t>A </a:t>
            </a:r>
            <a:r>
              <a:rPr lang="en-US" sz="3900" b="1" dirty="0" smtClean="0"/>
              <a:t>positive </a:t>
            </a:r>
            <a:r>
              <a:rPr lang="en-US" sz="3900" b="1" dirty="0" smtClean="0">
                <a:solidFill>
                  <a:srgbClr val="92D050"/>
                </a:solidFill>
              </a:rPr>
              <a:t>Benedict’s</a:t>
            </a:r>
            <a:r>
              <a:rPr lang="en-US" sz="3900" dirty="0" smtClean="0"/>
              <a:t> test means there is _________ in a mystery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 dirty="0"/>
              <a:t>A </a:t>
            </a:r>
            <a:r>
              <a:rPr lang="en-US" sz="3900" b="1" dirty="0"/>
              <a:t>positive </a:t>
            </a:r>
            <a:r>
              <a:rPr lang="en-US" sz="3900" b="1" dirty="0" err="1" smtClean="0">
                <a:solidFill>
                  <a:srgbClr val="92D050"/>
                </a:solidFill>
              </a:rPr>
              <a:t>Biuret’s</a:t>
            </a:r>
            <a:r>
              <a:rPr lang="en-US" sz="3900" dirty="0" smtClean="0">
                <a:solidFill>
                  <a:srgbClr val="92D050"/>
                </a:solidFill>
              </a:rPr>
              <a:t> </a:t>
            </a:r>
            <a:r>
              <a:rPr lang="en-US" sz="3900" dirty="0" smtClean="0"/>
              <a:t>test </a:t>
            </a:r>
            <a:r>
              <a:rPr lang="en-US" sz="3900" dirty="0"/>
              <a:t>means there is ____________ in a mystery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 dirty="0"/>
              <a:t>A </a:t>
            </a:r>
            <a:r>
              <a:rPr lang="en-US" sz="3900" b="1" dirty="0"/>
              <a:t>positive </a:t>
            </a:r>
            <a:r>
              <a:rPr lang="en-US" sz="3900" b="1" dirty="0" smtClean="0">
                <a:solidFill>
                  <a:srgbClr val="92D050"/>
                </a:solidFill>
              </a:rPr>
              <a:t>iodine</a:t>
            </a:r>
            <a:r>
              <a:rPr lang="en-US" sz="3900" dirty="0" smtClean="0">
                <a:solidFill>
                  <a:srgbClr val="92D050"/>
                </a:solidFill>
              </a:rPr>
              <a:t> </a:t>
            </a:r>
            <a:r>
              <a:rPr lang="en-US" sz="3900" dirty="0" smtClean="0"/>
              <a:t>test </a:t>
            </a:r>
            <a:r>
              <a:rPr lang="en-US" sz="3900" dirty="0"/>
              <a:t>means there is ____________ in a mystery solution.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Test Your Knowledge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Answer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b="1" dirty="0" smtClean="0"/>
              <a:t>monomers</a:t>
            </a:r>
            <a:r>
              <a:rPr lang="en-US" dirty="0" smtClean="0"/>
              <a:t> (building blocks) for each of the following:</a:t>
            </a:r>
          </a:p>
          <a:p>
            <a:pPr marL="1828800" lvl="1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C000"/>
                </a:solidFill>
              </a:rPr>
              <a:t>Starches</a:t>
            </a:r>
          </a:p>
          <a:p>
            <a:pPr marL="1828800" lvl="1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C000"/>
                </a:solidFill>
              </a:rPr>
              <a:t>Lipids</a:t>
            </a:r>
          </a:p>
          <a:p>
            <a:pPr marL="1828800" lvl="1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C000"/>
                </a:solidFill>
              </a:rPr>
              <a:t>Nucleic Acids</a:t>
            </a:r>
          </a:p>
          <a:p>
            <a:pPr marL="1828800" lvl="1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C000"/>
                </a:solidFill>
              </a:rPr>
              <a:t>Proteins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%20Litmus%20Paper%20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54" y="304800"/>
            <a:ext cx="5938345" cy="62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32000" r="16782" b="36000"/>
          <a:stretch/>
        </p:blipFill>
        <p:spPr bwMode="auto">
          <a:xfrm>
            <a:off x="76200" y="1905000"/>
            <a:ext cx="90651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2734" y="2900065"/>
            <a:ext cx="76200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1525" y="2438400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milk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s://www.minichemistry.com/wp-content/uploads/2016/08/ph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487488"/>
            <a:ext cx="82264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Milk – 6.7</a:t>
            </a:r>
          </a:p>
          <a:p>
            <a:r>
              <a:rPr lang="en-US" dirty="0" smtClean="0"/>
              <a:t>Bleach – 12.6</a:t>
            </a:r>
          </a:p>
          <a:p>
            <a:r>
              <a:rPr lang="en-US" dirty="0" smtClean="0"/>
              <a:t>Vinegar – 2.8</a:t>
            </a:r>
          </a:p>
          <a:p>
            <a:r>
              <a:rPr lang="en-US" dirty="0" smtClean="0"/>
              <a:t>Tap water – 7.0</a:t>
            </a:r>
          </a:p>
          <a:p>
            <a:r>
              <a:rPr lang="en-US" dirty="0" smtClean="0"/>
              <a:t>Acid rain – 3.5</a:t>
            </a:r>
          </a:p>
          <a:p>
            <a:r>
              <a:rPr lang="en-US" dirty="0" smtClean="0"/>
              <a:t>Diet coke – 3.2</a:t>
            </a:r>
          </a:p>
          <a:p>
            <a:r>
              <a:rPr lang="en-US" dirty="0" smtClean="0"/>
              <a:t>Baking soda – 9.0</a:t>
            </a:r>
          </a:p>
          <a:p>
            <a:r>
              <a:rPr lang="en-US" dirty="0" smtClean="0"/>
              <a:t>Lemon juice – 2.2 </a:t>
            </a:r>
          </a:p>
          <a:p>
            <a:r>
              <a:rPr lang="en-US" dirty="0" smtClean="0"/>
              <a:t>Stomach acid – 2.0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What IS an acid or a base?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38200" y="2286000"/>
            <a:ext cx="2971800" cy="2667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800600" y="2286000"/>
            <a:ext cx="2971800" cy="2667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      Acids:		                         Bases:</a:t>
            </a:r>
          </a:p>
          <a:p>
            <a:r>
              <a:rPr lang="en-US"/>
              <a:t>            Hydrogen donor			       Hydrogen acceptor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219200" y="2438400"/>
            <a:ext cx="220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	H</a:t>
            </a:r>
            <a:r>
              <a:rPr lang="en-US" baseline="30000" dirty="0">
                <a:solidFill>
                  <a:schemeClr val="bg1"/>
                </a:solidFill>
              </a:rPr>
              <a:t>+         </a:t>
            </a:r>
            <a:r>
              <a:rPr lang="en-US" dirty="0">
                <a:solidFill>
                  <a:schemeClr val="bg1"/>
                </a:solidFill>
              </a:rPr>
              <a:t>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          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        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 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257800" y="2514600"/>
            <a:ext cx="220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       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>
                <a:solidFill>
                  <a:schemeClr val="bg1"/>
                </a:solidFill>
              </a:rPr>
              <a:t>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r>
              <a:rPr lang="en-US">
                <a:solidFill>
                  <a:schemeClr val="bg1"/>
                </a:solidFill>
              </a:rPr>
              <a:t>	       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  <a:p>
            <a:r>
              <a:rPr lang="en-US">
                <a:solidFill>
                  <a:schemeClr val="bg1"/>
                </a:solidFill>
              </a:rPr>
              <a:t>   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>
                <a:solidFill>
                  <a:schemeClr val="bg1"/>
                </a:solidFill>
              </a:rPr>
              <a:t>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  <a:p>
            <a:r>
              <a:rPr lang="en-US">
                <a:solidFill>
                  <a:schemeClr val="bg1"/>
                </a:solidFill>
              </a:rPr>
              <a:t>                   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 baseline="30000">
                <a:solidFill>
                  <a:schemeClr val="bg1"/>
                </a:solidFill>
              </a:rPr>
              <a:t>	</a:t>
            </a:r>
            <a:r>
              <a:rPr lang="en-US">
                <a:solidFill>
                  <a:schemeClr val="bg1"/>
                </a:solidFill>
              </a:rPr>
              <a:t>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52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buffers work?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86" t="14311" r="14697" b="74746"/>
          <a:stretch>
            <a:fillRect/>
          </a:stretch>
        </p:blipFill>
        <p:spPr bwMode="auto">
          <a:xfrm>
            <a:off x="228600" y="1981200"/>
            <a:ext cx="8382000" cy="11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5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Regulate</a:t>
            </a:r>
            <a:r>
              <a:rPr lang="en-US" dirty="0" smtClean="0"/>
              <a:t> pH and keep pH levels </a:t>
            </a:r>
            <a:r>
              <a:rPr lang="en-US" b="1" u="sng" dirty="0" smtClean="0">
                <a:solidFill>
                  <a:srgbClr val="FFC000"/>
                </a:solidFill>
              </a:rPr>
              <a:t>constant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Think back to STERNGRR. Which STERNGRR characteristic does this fall under?</a:t>
            </a:r>
            <a:endParaRPr lang="en-US" dirty="0"/>
          </a:p>
        </p:txBody>
      </p:sp>
      <p:pic>
        <p:nvPicPr>
          <p:cNvPr id="1026" name="Picture 2" descr="C:\Users\brooke1.simmons\AppData\Local\Microsoft\Windows\Temporary Internet Files\Content.IE5\0VIJC85T\MC9003418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95800"/>
            <a:ext cx="2590800" cy="2085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6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buffers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When a cell’s pH </a:t>
            </a:r>
            <a:r>
              <a:rPr lang="en-US" b="1" u="sng" dirty="0" smtClean="0">
                <a:solidFill>
                  <a:srgbClr val="FFC000"/>
                </a:solidFill>
              </a:rPr>
              <a:t>drops</a:t>
            </a:r>
            <a:r>
              <a:rPr lang="en-US" dirty="0" smtClean="0"/>
              <a:t> (becomes more </a:t>
            </a:r>
            <a:r>
              <a:rPr lang="en-US" b="1" u="sng" dirty="0" smtClean="0">
                <a:solidFill>
                  <a:srgbClr val="FFC000"/>
                </a:solidFill>
              </a:rPr>
              <a:t>acidic</a:t>
            </a:r>
            <a:r>
              <a:rPr lang="en-US" dirty="0" smtClean="0"/>
              <a:t>), the buffers in the cell “</a:t>
            </a:r>
            <a:r>
              <a:rPr lang="en-US" b="1" u="sng" dirty="0" smtClean="0">
                <a:solidFill>
                  <a:srgbClr val="FFC000"/>
                </a:solidFill>
              </a:rPr>
              <a:t>accept</a:t>
            </a:r>
            <a:r>
              <a:rPr lang="en-US" dirty="0" smtClean="0"/>
              <a:t>” hydrogen ions</a:t>
            </a:r>
          </a:p>
          <a:p>
            <a:pPr lvl="1"/>
            <a:r>
              <a:rPr lang="en-US" dirty="0" smtClean="0"/>
              <a:t>Effect: cell becomes more </a:t>
            </a:r>
            <a:r>
              <a:rPr lang="en-US" b="1" u="sng" dirty="0" smtClean="0">
                <a:solidFill>
                  <a:srgbClr val="FFC000"/>
                </a:solidFill>
              </a:rPr>
              <a:t>basic</a:t>
            </a:r>
          </a:p>
          <a:p>
            <a:pPr>
              <a:buNone/>
            </a:pPr>
            <a:r>
              <a:rPr lang="en-US" dirty="0" smtClean="0"/>
              <a:t>2. When a cell’s pH </a:t>
            </a:r>
            <a:r>
              <a:rPr lang="en-US" b="1" u="sng" dirty="0" smtClean="0">
                <a:solidFill>
                  <a:srgbClr val="FFC000"/>
                </a:solidFill>
              </a:rPr>
              <a:t>rises</a:t>
            </a:r>
            <a:r>
              <a:rPr lang="en-US" dirty="0" smtClean="0"/>
              <a:t> (becomes more </a:t>
            </a:r>
            <a:r>
              <a:rPr lang="en-US" b="1" u="sng" dirty="0" smtClean="0">
                <a:solidFill>
                  <a:srgbClr val="FFC000"/>
                </a:solidFill>
              </a:rPr>
              <a:t>basic</a:t>
            </a:r>
            <a:r>
              <a:rPr lang="en-US" dirty="0" smtClean="0"/>
              <a:t>), the buffers in the cell “</a:t>
            </a:r>
            <a:r>
              <a:rPr lang="en-US" b="1" u="sng" dirty="0" smtClean="0">
                <a:solidFill>
                  <a:srgbClr val="FFC000"/>
                </a:solidFill>
              </a:rPr>
              <a:t>donate</a:t>
            </a:r>
            <a:r>
              <a:rPr lang="en-US" dirty="0" smtClean="0"/>
              <a:t>” hydrogen ions</a:t>
            </a:r>
          </a:p>
          <a:p>
            <a:pPr lvl="1"/>
            <a:r>
              <a:rPr lang="en-US" dirty="0" smtClean="0"/>
              <a:t>Effect: cell becomes more </a:t>
            </a:r>
            <a:r>
              <a:rPr lang="en-US" b="1" u="sng" dirty="0" smtClean="0">
                <a:solidFill>
                  <a:srgbClr val="FFC000"/>
                </a:solidFill>
              </a:rPr>
              <a:t>acidic</a:t>
            </a:r>
          </a:p>
        </p:txBody>
      </p:sp>
    </p:spTree>
    <p:extLst>
      <p:ext uri="{BB962C8B-B14F-4D97-AF65-F5344CB8AC3E}">
        <p14:creationId xmlns:p14="http://schemas.microsoft.com/office/powerpoint/2010/main" val="33634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Buffers Regulate pH</a:t>
            </a:r>
          </a:p>
        </p:txBody>
      </p:sp>
      <p:pic>
        <p:nvPicPr>
          <p:cNvPr id="65541" name="Picture 5" descr="j02330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4288" y="3090863"/>
            <a:ext cx="2384425" cy="2133600"/>
          </a:xfrm>
          <a:noFill/>
        </p:spPr>
      </p:pic>
      <p:pic>
        <p:nvPicPr>
          <p:cNvPr id="65550" name="Picture 14" descr="MCj029270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276600"/>
            <a:ext cx="1652588" cy="1827213"/>
          </a:xfrm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667000" y="1752600"/>
            <a:ext cx="152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enough hydrogen?  Here’s another H atom!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Buffers can </a:t>
            </a:r>
            <a:r>
              <a:rPr lang="en-US" dirty="0" smtClean="0"/>
              <a:t>“donate” hydrogen ions making the cell more acidic</a:t>
            </a:r>
            <a:endParaRPr lang="en-US" dirty="0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5791200" y="182880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Too much hydrogen?  I’ll hold a hydrogen atom!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5410200" y="5181600"/>
            <a:ext cx="2057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Buffers can </a:t>
            </a:r>
            <a:r>
              <a:rPr lang="en-US" dirty="0" smtClean="0"/>
              <a:t>“accept” hydrogen making the cell more basic</a:t>
            </a:r>
            <a:endParaRPr lang="en-US" dirty="0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3048000" y="1905000"/>
            <a:ext cx="3124200" cy="3048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3276600" y="5105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Ahhhhh</a:t>
            </a:r>
            <a:r>
              <a:rPr lang="en-US" dirty="0"/>
              <a:t> – just the right pH</a:t>
            </a:r>
            <a:r>
              <a:rPr lang="en-US" dirty="0" smtClean="0"/>
              <a:t>!"</a:t>
            </a:r>
            <a:endParaRPr lang="en-US" dirty="0"/>
          </a:p>
        </p:txBody>
      </p:sp>
      <p:pic>
        <p:nvPicPr>
          <p:cNvPr id="11" name="Picture 7" descr="http://www.consumerreports.org/health/resources/images/conditions-and-treatments/beat-heartburn-soothe-your-stomach/what-to-take-and-when/24070_antac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29718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These are examples of artificial “buffers” we use </a:t>
            </a:r>
          </a:p>
        </p:txBody>
      </p:sp>
    </p:spTree>
    <p:extLst>
      <p:ext uri="{BB962C8B-B14F-4D97-AF65-F5344CB8AC3E}">
        <p14:creationId xmlns:p14="http://schemas.microsoft.com/office/powerpoint/2010/main" val="549766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52" grpId="0"/>
      <p:bldP spid="65552" grpId="1"/>
      <p:bldP spid="65553" grpId="0"/>
      <p:bldP spid="65553" grpId="1"/>
      <p:bldP spid="65554" grpId="0" animBg="1"/>
      <p:bldP spid="65554" grpId="1" animBg="1"/>
      <p:bldP spid="65555" grpId="0"/>
      <p:bldP spid="65555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Do Now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1. What does </a:t>
            </a:r>
            <a:r>
              <a:rPr lang="en-US" sz="3600" b="1" u="sng" dirty="0" smtClean="0"/>
              <a:t>organic</a:t>
            </a:r>
            <a:r>
              <a:rPr lang="en-US" sz="3600" dirty="0" smtClean="0"/>
              <a:t> mean to you? What does it make you think of?</a:t>
            </a:r>
          </a:p>
          <a:p>
            <a:pPr>
              <a:buNone/>
            </a:pPr>
            <a:r>
              <a:rPr lang="en-US" sz="3600" dirty="0" smtClean="0"/>
              <a:t>2. Give an example of something </a:t>
            </a:r>
            <a:r>
              <a:rPr lang="en-US" sz="3600" b="1" u="sng" dirty="0" smtClean="0"/>
              <a:t>acidic</a:t>
            </a:r>
            <a:r>
              <a:rPr lang="en-US" sz="3600" dirty="0" smtClean="0"/>
              <a:t>. Is it harmful?</a:t>
            </a:r>
          </a:p>
          <a:p>
            <a:pPr>
              <a:buNone/>
            </a:pPr>
            <a:r>
              <a:rPr lang="en-US" sz="3600" dirty="0" smtClean="0"/>
              <a:t>3. If I told you I ate </a:t>
            </a:r>
            <a:r>
              <a:rPr lang="en-US" sz="3600" b="1" u="sng" dirty="0" smtClean="0"/>
              <a:t>carbohydrates</a:t>
            </a:r>
            <a:r>
              <a:rPr lang="en-US" sz="3600" dirty="0" smtClean="0"/>
              <a:t> for dinner, what types of food did I eat?</a:t>
            </a:r>
          </a:p>
          <a:p>
            <a:pPr>
              <a:buNone/>
            </a:pPr>
            <a:r>
              <a:rPr lang="en-US" sz="3600" dirty="0" smtClean="0"/>
              <a:t>4. Think about what you’ve eaten in the last 24 hours. Was anything healthy? Why do you think it was healthy?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Nutrition Labels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69" t="22917" r="6250" b="32292"/>
          <a:stretch>
            <a:fillRect/>
          </a:stretch>
        </p:blipFill>
        <p:spPr bwMode="auto">
          <a:xfrm>
            <a:off x="121596" y="2209800"/>
            <a:ext cx="879380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6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is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Matter is anything that takes up </a:t>
            </a:r>
            <a:r>
              <a:rPr lang="en-US" altLang="en-US" sz="3200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space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and has </a:t>
            </a:r>
            <a:r>
              <a:rPr lang="en-US" altLang="en-US" sz="3200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mass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All matter is made up of one or more </a:t>
            </a:r>
            <a:r>
              <a:rPr lang="en-US" altLang="en-US" sz="3200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30063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is an ELEMENT?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Elements are found in nature as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solids</a:t>
            </a:r>
            <a:r>
              <a:rPr lang="en-US" altLang="en-US" smtClean="0">
                <a:ea typeface="ＭＳ Ｐゴシック" panose="020B0600070205080204" pitchFamily="34" charset="-128"/>
              </a:rPr>
              <a:t>,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liquids</a:t>
            </a:r>
            <a:r>
              <a:rPr lang="en-US" altLang="en-US" smtClean="0">
                <a:ea typeface="ＭＳ Ｐゴシック" panose="020B0600070205080204" pitchFamily="34" charset="-128"/>
              </a:rPr>
              <a:t>, or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gases</a:t>
            </a:r>
            <a:r>
              <a:rPr lang="en-US" altLang="en-US" smtClean="0">
                <a:ea typeface="ＭＳ Ｐゴシック" panose="020B0600070205080204" pitchFamily="34" charset="-128"/>
              </a:rPr>
              <a:t>. 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Scientists have organized natural elements into a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periodic</a:t>
            </a:r>
            <a:r>
              <a:rPr lang="en-US" altLang="en-US" b="1" u="sng" smtClean="0">
                <a:ea typeface="ＭＳ Ｐゴシック" panose="020B0600070205080204" pitchFamily="34" charset="-128"/>
              </a:rPr>
              <a:t>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table</a:t>
            </a:r>
            <a:r>
              <a:rPr lang="en-US" altLang="en-US" b="1" u="sng" smtClean="0">
                <a:ea typeface="ＭＳ Ｐゴシック" panose="020B0600070205080204" pitchFamily="34" charset="-128"/>
              </a:rPr>
              <a:t>. 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Elements can take on different properties when they are bonded together with other elements to form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MOLECULES</a:t>
            </a:r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I-periodic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41388"/>
            <a:ext cx="848201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are the 5 main elements that make up your body?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/>
            <a:r>
              <a:rPr lang="en-US" altLang="en-US" sz="40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40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4000" smtClean="0">
                <a:ea typeface="ＭＳ Ｐゴシック" panose="020B0600070205080204" pitchFamily="34" charset="-128"/>
              </a:rPr>
              <a:t>H,</a:t>
            </a:r>
            <a:r>
              <a:rPr lang="en-US" altLang="en-US" sz="40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N</a:t>
            </a:r>
            <a:r>
              <a:rPr lang="en-US" altLang="en-US" sz="40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4000" smtClean="0">
                <a:ea typeface="ＭＳ Ｐゴシック" panose="020B0600070205080204" pitchFamily="34" charset="-128"/>
              </a:rPr>
              <a:t>O,</a:t>
            </a:r>
            <a:r>
              <a:rPr lang="en-US" altLang="en-US" sz="40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</a:t>
            </a:r>
            <a:endParaRPr lang="en-US" altLang="en-US" sz="4000" smtClean="0"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4000" smtClean="0">
                <a:ea typeface="ＭＳ Ｐゴシック" panose="020B0600070205080204" pitchFamily="34" charset="-128"/>
              </a:rPr>
              <a:t>(Carbon, Hydrogen, Nitrogen, Oxygen, Phosphorous)</a:t>
            </a:r>
            <a:endParaRPr lang="en-US" altLang="en-US" sz="36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is a MOLECULE?</a:t>
            </a:r>
            <a:endParaRPr lang="en-US" altLang="en-US" sz="4000" smtClean="0">
              <a:solidFill>
                <a:srgbClr val="7B9899"/>
              </a:solidFill>
              <a:latin typeface="Cooper Black" panose="0208090404030B0204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ＭＳ Ｐゴシック" panose="020B0600070205080204" pitchFamily="34" charset="-128"/>
              </a:rPr>
              <a:t>Molecules are combinations of 2 or more </a:t>
            </a:r>
            <a:r>
              <a:rPr lang="en-US" altLang="en-US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elements.</a:t>
            </a:r>
          </a:p>
        </p:txBody>
      </p:sp>
      <p:pic>
        <p:nvPicPr>
          <p:cNvPr id="32772" name="Picture 5" descr="compounds_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20963"/>
            <a:ext cx="6878637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Examples of MOLECULES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CO</a:t>
            </a:r>
            <a:r>
              <a:rPr lang="en-US" altLang="en-US" b="1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=  1 carbon + 2 oxygen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NaCl</a:t>
            </a:r>
            <a:r>
              <a:rPr lang="en-US" altLang="en-US" smtClean="0">
                <a:ea typeface="ＭＳ Ｐゴシック" panose="020B0600070205080204" pitchFamily="34" charset="-128"/>
              </a:rPr>
              <a:t> = 1 Sodium  + 1 Chlorine (table salt)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H</a:t>
            </a:r>
            <a:r>
              <a:rPr lang="en-US" altLang="en-US" b="1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b="1" smtClean="0">
                <a:ea typeface="ＭＳ Ｐゴシック" panose="020B0600070205080204" pitchFamily="34" charset="-128"/>
              </a:rPr>
              <a:t>O</a:t>
            </a:r>
            <a:r>
              <a:rPr lang="en-US" altLang="en-US" b="1" baseline="-25000" smtClean="0">
                <a:ea typeface="ＭＳ Ｐゴシック" panose="020B0600070205080204" pitchFamily="34" charset="-128"/>
              </a:rPr>
              <a:t>2 </a:t>
            </a:r>
            <a:r>
              <a:rPr lang="en-US" altLang="en-US" smtClean="0">
                <a:ea typeface="ＭＳ Ｐゴシック" panose="020B0600070205080204" pitchFamily="34" charset="-128"/>
              </a:rPr>
              <a:t>=  2 Hydrogen + 2 Oxygen (hydrogen peroxide fizzes when cleaning cuts)</a:t>
            </a:r>
          </a:p>
        </p:txBody>
      </p:sp>
    </p:spTree>
    <p:extLst>
      <p:ext uri="{BB962C8B-B14F-4D97-AF65-F5344CB8AC3E}">
        <p14:creationId xmlns:p14="http://schemas.microsoft.com/office/powerpoint/2010/main" val="6868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3" y="1295400"/>
            <a:ext cx="8488829" cy="5105400"/>
          </a:xfrm>
        </p:spPr>
      </p:pic>
    </p:spTree>
    <p:extLst>
      <p:ext uri="{BB962C8B-B14F-4D97-AF65-F5344CB8AC3E}">
        <p14:creationId xmlns:p14="http://schemas.microsoft.com/office/powerpoint/2010/main" val="32695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are the 2 types of MOLECULES?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54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Organic</a:t>
            </a:r>
            <a:r>
              <a:rPr lang="en-US" altLang="en-US" sz="5400" smtClean="0">
                <a:ea typeface="ＭＳ Ｐゴシック" panose="020B0600070205080204" pitchFamily="34" charset="-128"/>
              </a:rPr>
              <a:t> &amp; </a:t>
            </a:r>
            <a:r>
              <a:rPr lang="en-US" altLang="en-US" sz="54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Inorganic</a:t>
            </a:r>
          </a:p>
        </p:txBody>
      </p:sp>
    </p:spTree>
    <p:extLst>
      <p:ext uri="{BB962C8B-B14F-4D97-AF65-F5344CB8AC3E}">
        <p14:creationId xmlns:p14="http://schemas.microsoft.com/office/powerpoint/2010/main" val="42189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Placeholder 5"/>
          <p:cNvSpPr>
            <a:spLocks noGrp="1"/>
          </p:cNvSpPr>
          <p:nvPr>
            <p:ph type="body" idx="1"/>
          </p:nvPr>
        </p:nvSpPr>
        <p:spPr>
          <a:xfrm>
            <a:off x="326520" y="1104107"/>
            <a:ext cx="4040188" cy="733425"/>
          </a:xfrm>
          <a:ln w="9525"/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2800" dirty="0"/>
              <a:t>Organic Molecules </a:t>
            </a:r>
          </a:p>
        </p:txBody>
      </p:sp>
      <p:sp>
        <p:nvSpPr>
          <p:cNvPr id="27653" name="Text Placeholder 7"/>
          <p:cNvSpPr>
            <a:spLocks noGrp="1"/>
          </p:cNvSpPr>
          <p:nvPr>
            <p:ph type="body" sz="half" idx="3"/>
          </p:nvPr>
        </p:nvSpPr>
        <p:spPr>
          <a:xfrm>
            <a:off x="4825290" y="1105694"/>
            <a:ext cx="4041775" cy="731838"/>
          </a:xfrm>
          <a:ln w="9525"/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Inorganic Molecules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quarter" idx="2"/>
          </p:nvPr>
        </p:nvSpPr>
        <p:spPr>
          <a:xfrm>
            <a:off x="228601" y="1889919"/>
            <a:ext cx="4343400" cy="443468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Contain </a:t>
            </a:r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carbon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, hydrogen and </a:t>
            </a:r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oxygen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atoms together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Make up </a:t>
            </a:r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living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things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Molecules that play an important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role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in living things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dirty="0" smtClean="0">
                <a:latin typeface="Century Gothic" panose="020B0502020202020204" pitchFamily="34" charset="0"/>
              </a:rPr>
              <a:t>table sugar (C</a:t>
            </a:r>
            <a:r>
              <a:rPr lang="en-US" baseline="-25000" dirty="0" smtClean="0">
                <a:latin typeface="Century Gothic" panose="020B0502020202020204" pitchFamily="34" charset="0"/>
              </a:rPr>
              <a:t>6</a:t>
            </a:r>
            <a:r>
              <a:rPr lang="en-US" dirty="0" smtClean="0">
                <a:latin typeface="Century Gothic" panose="020B0502020202020204" pitchFamily="34" charset="0"/>
              </a:rPr>
              <a:t>H</a:t>
            </a:r>
            <a:r>
              <a:rPr lang="en-US" baseline="-25000" dirty="0" smtClean="0">
                <a:latin typeface="Century Gothic" panose="020B0502020202020204" pitchFamily="34" charset="0"/>
              </a:rPr>
              <a:t>12</a:t>
            </a:r>
            <a:r>
              <a:rPr lang="en-US" dirty="0" smtClean="0">
                <a:latin typeface="Century Gothic" panose="020B0502020202020204" pitchFamily="34" charset="0"/>
              </a:rPr>
              <a:t>O</a:t>
            </a:r>
            <a:r>
              <a:rPr lang="en-US" baseline="-25000" dirty="0" smtClean="0">
                <a:latin typeface="Century Gothic" panose="020B0502020202020204" pitchFamily="34" charset="0"/>
              </a:rPr>
              <a:t>6</a:t>
            </a:r>
            <a:r>
              <a:rPr lang="en-US" dirty="0" smtClean="0">
                <a:latin typeface="Century Gothic" panose="020B0502020202020204" pitchFamily="34" charset="0"/>
              </a:rPr>
              <a:t> )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dirty="0">
                <a:latin typeface="Century Gothic" panose="020B0502020202020204" pitchFamily="34" charset="0"/>
              </a:rPr>
              <a:t>Vitamin </a:t>
            </a:r>
            <a:r>
              <a:rPr lang="en-US" dirty="0" smtClean="0">
                <a:latin typeface="Century Gothic" panose="020B0502020202020204" pitchFamily="34" charset="0"/>
              </a:rPr>
              <a:t>B  (C</a:t>
            </a:r>
            <a:r>
              <a:rPr lang="en-US" baseline="-25000" dirty="0" smtClean="0">
                <a:latin typeface="Century Gothic" panose="020B0502020202020204" pitchFamily="34" charset="0"/>
              </a:rPr>
              <a:t>63</a:t>
            </a:r>
            <a:r>
              <a:rPr lang="en-US" dirty="0" smtClean="0">
                <a:latin typeface="Century Gothic" panose="020B0502020202020204" pitchFamily="34" charset="0"/>
              </a:rPr>
              <a:t>H</a:t>
            </a:r>
            <a:r>
              <a:rPr lang="en-US" baseline="-25000" dirty="0" smtClean="0">
                <a:latin typeface="Century Gothic" panose="020B0502020202020204" pitchFamily="34" charset="0"/>
              </a:rPr>
              <a:t>88</a:t>
            </a:r>
            <a:r>
              <a:rPr lang="en-US" dirty="0" smtClean="0">
                <a:latin typeface="Century Gothic" panose="020B0502020202020204" pitchFamily="34" charset="0"/>
              </a:rPr>
              <a:t>CoN</a:t>
            </a:r>
            <a:r>
              <a:rPr lang="en-US" baseline="-25000" dirty="0" smtClean="0">
                <a:latin typeface="Century Gothic" panose="020B0502020202020204" pitchFamily="34" charset="0"/>
              </a:rPr>
              <a:t>14</a:t>
            </a:r>
            <a:r>
              <a:rPr lang="en-US" dirty="0" smtClean="0">
                <a:latin typeface="Century Gothic" panose="020B0502020202020204" pitchFamily="34" charset="0"/>
              </a:rPr>
              <a:t>O</a:t>
            </a:r>
            <a:r>
              <a:rPr lang="en-US" baseline="-25000" dirty="0" smtClean="0">
                <a:latin typeface="Century Gothic" panose="020B0502020202020204" pitchFamily="34" charset="0"/>
              </a:rPr>
              <a:t>14</a:t>
            </a:r>
            <a:r>
              <a:rPr lang="en-US" dirty="0" smtClean="0">
                <a:latin typeface="Century Gothic" panose="020B0502020202020204" pitchFamily="34" charset="0"/>
              </a:rPr>
              <a:t>P)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altLang="zh-CN" dirty="0">
                <a:latin typeface="Century Gothic" panose="020B0502020202020204" pitchFamily="34" charset="0"/>
              </a:rPr>
              <a:t>Methane (CH</a:t>
            </a:r>
            <a:r>
              <a:rPr lang="en-US" altLang="zh-CN" baseline="-25000" dirty="0">
                <a:latin typeface="Century Gothic" panose="020B0502020202020204" pitchFamily="34" charset="0"/>
              </a:rPr>
              <a:t>4</a:t>
            </a:r>
            <a:r>
              <a:rPr lang="en-US" altLang="zh-CN" dirty="0">
                <a:latin typeface="Century Gothic" panose="020B0502020202020204" pitchFamily="34" charset="0"/>
              </a:rPr>
              <a:t>)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3" name="Content Placeholder 8"/>
          <p:cNvSpPr>
            <a:spLocks noGrp="1"/>
          </p:cNvSpPr>
          <p:nvPr>
            <p:ph sz="quarter" idx="4"/>
          </p:nvPr>
        </p:nvSpPr>
        <p:spPr>
          <a:xfrm>
            <a:off x="4813636" y="1889918"/>
            <a:ext cx="4038600" cy="443468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Do NOT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contain carbon, hydrogen and oxygen together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Make up </a:t>
            </a:r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non-living</a:t>
            </a:r>
            <a:r>
              <a:rPr lang="en-US" altLang="en-US" b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things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Molecules that also play an important role in living things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dirty="0" smtClean="0">
                <a:latin typeface="Century Gothic" panose="020B0502020202020204" pitchFamily="34" charset="0"/>
              </a:rPr>
              <a:t>O</a:t>
            </a:r>
            <a:r>
              <a:rPr lang="en-US" baseline="-25000" dirty="0" smtClean="0">
                <a:latin typeface="Century Gothic" panose="020B0502020202020204" pitchFamily="34" charset="0"/>
              </a:rPr>
              <a:t>3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(ozone)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dirty="0">
                <a:latin typeface="Century Gothic" panose="020B0502020202020204" pitchFamily="34" charset="0"/>
              </a:rPr>
              <a:t>Water (H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O)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dirty="0">
                <a:latin typeface="Century Gothic" panose="020B0502020202020204" pitchFamily="34" charset="0"/>
              </a:rPr>
              <a:t>Salt  (</a:t>
            </a:r>
            <a:r>
              <a:rPr lang="en-US" dirty="0" err="1">
                <a:latin typeface="Century Gothic" panose="020B0502020202020204" pitchFamily="34" charset="0"/>
              </a:rPr>
              <a:t>NaCl</a:t>
            </a:r>
            <a:r>
              <a:rPr lang="en-US" dirty="0">
                <a:latin typeface="Century Gothic" panose="020B0502020202020204" pitchFamily="34" charset="0"/>
              </a:rPr>
              <a:t>)  </a:t>
            </a:r>
            <a:endParaRPr lang="en-US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Organic vs. Inorganic</a:t>
            </a:r>
          </a:p>
        </p:txBody>
      </p:sp>
    </p:spTree>
    <p:extLst>
      <p:ext uri="{BB962C8B-B14F-4D97-AF65-F5344CB8AC3E}">
        <p14:creationId xmlns:p14="http://schemas.microsoft.com/office/powerpoint/2010/main" val="32950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Unit 2 Packet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0" t="21094" r="18125" b="32031"/>
          <a:stretch/>
        </p:blipFill>
        <p:spPr>
          <a:xfrm>
            <a:off x="657520" y="1417638"/>
            <a:ext cx="800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Organic vs. Inorganic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Lucida Handwriting" pitchFamily="66" charset="0"/>
              </a:rPr>
              <a:t>Organic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896202"/>
            <a:ext cx="4572000" cy="3951288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/>
              <a:t>c</a:t>
            </a:r>
            <a:r>
              <a:rPr lang="en-US" sz="2800" b="1" dirty="0" smtClean="0"/>
              <a:t>arbon – hydrogen bond</a:t>
            </a:r>
            <a:r>
              <a:rPr lang="en-US" b="1" dirty="0" smtClean="0"/>
              <a:t>	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 smtClean="0">
                <a:cs typeface="Arial" pitchFamily="34" charset="0"/>
              </a:rPr>
              <a:t>C -- H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latin typeface="Bebas" pitchFamily="2" charset="0"/>
              </a:rPr>
              <a:t>Inorganic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NO</a:t>
            </a:r>
            <a:r>
              <a:rPr lang="en-US" sz="2800" b="1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/>
              <a:t>carbon-hydrogen bond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3600" b="1" dirty="0" smtClean="0">
                <a:cs typeface="Arial" pitchFamily="34" charset="0"/>
              </a:rPr>
              <a:t>C -- H</a:t>
            </a:r>
            <a:endParaRPr lang="en-US" sz="3600" b="1" dirty="0"/>
          </a:p>
        </p:txBody>
      </p:sp>
      <p:sp>
        <p:nvSpPr>
          <p:cNvPr id="10" name="Multiply 9"/>
          <p:cNvSpPr/>
          <p:nvPr/>
        </p:nvSpPr>
        <p:spPr>
          <a:xfrm>
            <a:off x="6455979" y="4419600"/>
            <a:ext cx="1066800" cy="1545771"/>
          </a:xfrm>
          <a:prstGeom prst="mathMultiply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600200"/>
            <a:ext cx="0" cy="510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Handwriting" pitchFamily="66" charset="0"/>
              </a:rPr>
              <a:t>Organic</a:t>
            </a:r>
            <a:r>
              <a:rPr lang="en-US" b="1" dirty="0" smtClean="0"/>
              <a:t>                      </a:t>
            </a:r>
            <a:r>
              <a:rPr lang="en-US" b="1" dirty="0" smtClean="0">
                <a:latin typeface="Bebas" pitchFamily="2" charset="0"/>
              </a:rPr>
              <a:t>Inorganic</a:t>
            </a:r>
            <a:endParaRPr lang="en-US" b="1" dirty="0">
              <a:latin typeface="Bebas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32919"/>
            <a:ext cx="4040188" cy="6397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OR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3.bp.blogspot.com/_7dGIEmKxa7g/TUd1CpI7aQI/AAAAAAAABq8/Q7NmASSXxDQ/s1600/IMG_5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8"/>
          <a:stretch/>
        </p:blipFill>
        <p:spPr bwMode="auto">
          <a:xfrm>
            <a:off x="533401" y="2057400"/>
            <a:ext cx="231865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inter Finger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000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O or I?!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5052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257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1.imimg.com/data/1/9/MY-651010/water-impregnating-compound_10558562_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53456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chem1.com/acad/webtext/pre/pre-images/water_mo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82006"/>
            <a:ext cx="3429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786743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INORGANIC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476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5886" y="1441532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962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http://www.historyforkids.org/scienceforkids/chemistry/atoms/pictures/carbondiox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05400" cy="39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1100" y="5257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INORGANIC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networlddirectory.com/images/blogs/3-2008/amino-acetonitr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28" y="1353231"/>
            <a:ext cx="4987471" cy="39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1100" y="5257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newtraditions.chem.wisc.edu/FPTS/fbform/1pf3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962400" cy="38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1100" y="5257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INORGANIC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latin typeface="Cooper Black" pitchFamily="18" charset="0"/>
                <a:ea typeface="ＭＳ Ｐゴシック" charset="-128"/>
              </a:rPr>
              <a:t>Umm…why are we learning about chemistry in biology?</a:t>
            </a:r>
            <a:endParaRPr lang="en-US" altLang="en-US" dirty="0" smtClean="0">
              <a:solidFill>
                <a:srgbClr val="FFC000"/>
              </a:solidFill>
              <a:latin typeface="Cooper Black" panose="0208090404030B0204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ea typeface="ＭＳ Ｐゴシック" panose="020B0600070205080204" pitchFamily="34" charset="-128"/>
              </a:rPr>
              <a:t>Every biological process is part of a chemical reaction!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ea typeface="ＭＳ Ｐゴシック" panose="020B0600070205080204" pitchFamily="34" charset="-128"/>
              </a:rPr>
              <a:t>All of the energy we need depends on chemical reactions!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What IS an acid or a base?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38200" y="2286000"/>
            <a:ext cx="2971800" cy="2667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800600" y="2286000"/>
            <a:ext cx="2971800" cy="2667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      Acids:		                         Bases:</a:t>
            </a:r>
          </a:p>
          <a:p>
            <a:r>
              <a:rPr lang="en-US"/>
              <a:t>            Hydrogen donor			       Hydrogen acceptor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219200" y="2438400"/>
            <a:ext cx="220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	H</a:t>
            </a:r>
            <a:r>
              <a:rPr lang="en-US" baseline="30000" dirty="0">
                <a:solidFill>
                  <a:schemeClr val="bg1"/>
                </a:solidFill>
              </a:rPr>
              <a:t>+         </a:t>
            </a:r>
            <a:r>
              <a:rPr lang="en-US" dirty="0">
                <a:solidFill>
                  <a:schemeClr val="bg1"/>
                </a:solidFill>
              </a:rPr>
              <a:t>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          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        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 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     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OH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257800" y="2514600"/>
            <a:ext cx="220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       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>
                <a:solidFill>
                  <a:schemeClr val="bg1"/>
                </a:solidFill>
              </a:rPr>
              <a:t>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r>
              <a:rPr lang="en-US">
                <a:solidFill>
                  <a:schemeClr val="bg1"/>
                </a:solidFill>
              </a:rPr>
              <a:t>	       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  <a:p>
            <a:r>
              <a:rPr lang="en-US">
                <a:solidFill>
                  <a:schemeClr val="bg1"/>
                </a:solidFill>
              </a:rPr>
              <a:t>   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>
                <a:solidFill>
                  <a:schemeClr val="bg1"/>
                </a:solidFill>
              </a:rPr>
              <a:t>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  <a:p>
            <a:r>
              <a:rPr lang="en-US">
                <a:solidFill>
                  <a:schemeClr val="bg1"/>
                </a:solidFill>
              </a:rPr>
              <a:t>                   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    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  <a:p>
            <a:r>
              <a:rPr lang="en-US" baseline="30000">
                <a:solidFill>
                  <a:schemeClr val="bg1"/>
                </a:solidFill>
              </a:rPr>
              <a:t>	</a:t>
            </a:r>
            <a:r>
              <a:rPr lang="en-US">
                <a:solidFill>
                  <a:schemeClr val="bg1"/>
                </a:solidFill>
              </a:rPr>
              <a:t> OH</a:t>
            </a:r>
            <a:r>
              <a:rPr lang="en-US" baseline="30000">
                <a:solidFill>
                  <a:schemeClr val="bg1"/>
                </a:solidFill>
              </a:rPr>
              <a:t>-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50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is a MONOMER?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smallest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unit of a substance (the building block)</a:t>
            </a:r>
          </a:p>
          <a:p>
            <a:pPr>
              <a:defRPr/>
            </a:pPr>
            <a:r>
              <a:rPr lang="en-US" sz="2800" dirty="0" smtClean="0"/>
              <a:t>Like the </a:t>
            </a:r>
            <a:r>
              <a:rPr lang="en-US" sz="2800" b="1" cap="all" dirty="0" smtClean="0"/>
              <a:t>brick</a:t>
            </a:r>
            <a:r>
              <a:rPr lang="en-US" sz="2800" dirty="0" smtClean="0"/>
              <a:t> which will make a house </a:t>
            </a:r>
          </a:p>
          <a:p>
            <a:pPr>
              <a:defRPr/>
            </a:pPr>
            <a:r>
              <a:rPr lang="en-US" b="1" dirty="0" err="1"/>
              <a:t>MONO</a:t>
            </a:r>
            <a:r>
              <a:rPr lang="en-US" dirty="0" err="1"/>
              <a:t>saccharide</a:t>
            </a:r>
            <a:r>
              <a:rPr lang="en-US" dirty="0"/>
              <a:t> = </a:t>
            </a:r>
            <a:r>
              <a:rPr lang="en-US" b="1" u="sng" dirty="0" smtClean="0">
                <a:solidFill>
                  <a:srgbClr val="0070C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sugar</a:t>
            </a:r>
            <a:endParaRPr lang="en-US" sz="2800" dirty="0"/>
          </a:p>
        </p:txBody>
      </p:sp>
      <p:pic>
        <p:nvPicPr>
          <p:cNvPr id="39940" name="Picture 5" descr="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3857"/>
            <a:ext cx="25130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15727"/>
            <a:ext cx="21415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What is a POLYMER?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" y="1219200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sz="2800" b="1" u="sng" dirty="0" smtClean="0">
                <a:solidFill>
                  <a:srgbClr val="0070C0"/>
                </a:solidFill>
              </a:rPr>
              <a:t>MANY</a:t>
            </a:r>
            <a:r>
              <a:rPr lang="en-US" sz="2800" dirty="0" smtClean="0"/>
              <a:t> monomers </a:t>
            </a:r>
            <a:r>
              <a:rPr lang="en-US" sz="2800" dirty="0"/>
              <a:t>linked together to make a </a:t>
            </a:r>
            <a:r>
              <a:rPr lang="en-US" sz="2800" b="1" u="sng" dirty="0" smtClean="0">
                <a:solidFill>
                  <a:srgbClr val="0070C0"/>
                </a:solidFill>
              </a:rPr>
              <a:t>LARGER</a:t>
            </a:r>
            <a:r>
              <a:rPr lang="en-US" sz="2800" dirty="0" smtClean="0"/>
              <a:t> </a:t>
            </a:r>
            <a:r>
              <a:rPr lang="en-US" sz="2800" dirty="0"/>
              <a:t>structure; also called </a:t>
            </a:r>
            <a:r>
              <a:rPr lang="en-US" sz="2800" dirty="0" smtClean="0"/>
              <a:t>a </a:t>
            </a:r>
            <a:r>
              <a:rPr lang="en-US" sz="2800" b="1" u="sng" dirty="0" smtClean="0">
                <a:solidFill>
                  <a:srgbClr val="0070C0"/>
                </a:solidFill>
              </a:rPr>
              <a:t>MACROMOLECULE</a:t>
            </a:r>
            <a:r>
              <a:rPr lang="en-US" sz="2800" dirty="0" smtClean="0"/>
              <a:t> (many </a:t>
            </a:r>
            <a:r>
              <a:rPr lang="en-US" sz="2800" dirty="0"/>
              <a:t>repeating subunits linked </a:t>
            </a:r>
            <a:r>
              <a:rPr lang="en-US" sz="2800" dirty="0" smtClean="0"/>
              <a:t>together)</a:t>
            </a:r>
          </a:p>
          <a:p>
            <a:pPr>
              <a:defRPr/>
            </a:pPr>
            <a:r>
              <a:rPr lang="en-US" sz="2800" dirty="0" smtClean="0"/>
              <a:t>Like the </a:t>
            </a:r>
            <a:r>
              <a:rPr lang="en-US" sz="2800" b="1" cap="all" dirty="0" smtClean="0"/>
              <a:t>house</a:t>
            </a:r>
            <a:r>
              <a:rPr lang="en-US" sz="2800" dirty="0" smtClean="0"/>
              <a:t> made up of bricks</a:t>
            </a:r>
          </a:p>
          <a:p>
            <a:pPr>
              <a:defRPr/>
            </a:pPr>
            <a:r>
              <a:rPr lang="en-US" b="1" dirty="0" err="1"/>
              <a:t>POLY</a:t>
            </a:r>
            <a:r>
              <a:rPr lang="en-US" dirty="0" err="1"/>
              <a:t>saccharide</a:t>
            </a:r>
            <a:r>
              <a:rPr lang="en-US" dirty="0"/>
              <a:t> = </a:t>
            </a:r>
            <a:r>
              <a:rPr lang="en-US" b="1" u="sng" dirty="0" smtClean="0">
                <a:solidFill>
                  <a:srgbClr val="0070C0"/>
                </a:solidFill>
              </a:rPr>
              <a:t>MANY</a:t>
            </a:r>
            <a:r>
              <a:rPr lang="en-US" dirty="0" smtClean="0"/>
              <a:t> sugars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56" y="4278646"/>
            <a:ext cx="36766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7846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4600"/>
            <a:ext cx="1512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084263"/>
            <a:ext cx="33797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35025"/>
            <a:ext cx="2600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9"/>
          <p:cNvSpPr txBox="1">
            <a:spLocks noChangeArrowheads="1"/>
          </p:cNvSpPr>
          <p:nvPr/>
        </p:nvSpPr>
        <p:spPr bwMode="auto">
          <a:xfrm>
            <a:off x="3660775" y="1476375"/>
            <a:ext cx="1820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alibri" panose="020F0502020204030204" pitchFamily="34" charset="0"/>
              </a:rPr>
              <a:t>POLYMER</a:t>
            </a:r>
          </a:p>
        </p:txBody>
      </p:sp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3416300" y="4105275"/>
            <a:ext cx="2157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alibri" panose="020F0502020204030204" pitchFamily="34" charset="0"/>
              </a:rPr>
              <a:t>MONOMER</a:t>
            </a:r>
          </a:p>
        </p:txBody>
      </p:sp>
      <p:sp>
        <p:nvSpPr>
          <p:cNvPr id="8" name="Up Arrow 7"/>
          <p:cNvSpPr/>
          <p:nvPr/>
        </p:nvSpPr>
        <p:spPr>
          <a:xfrm>
            <a:off x="943994" y="2755520"/>
            <a:ext cx="817562" cy="8858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605019" y="2465008"/>
            <a:ext cx="819150" cy="8858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Do Now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What is an organic molecule?</a:t>
            </a:r>
          </a:p>
          <a:p>
            <a:pPr marL="742950" indent="-742950">
              <a:buNone/>
            </a:pPr>
            <a:r>
              <a:rPr lang="en-US" sz="3600" dirty="0" smtClean="0"/>
              <a:t>	Give an example.</a:t>
            </a:r>
          </a:p>
          <a:p>
            <a:pPr marL="742950" indent="-742950">
              <a:buNone/>
            </a:pPr>
            <a:r>
              <a:rPr lang="en-US" sz="3600" dirty="0" smtClean="0"/>
              <a:t>2. What is an inorganic molecule?</a:t>
            </a:r>
          </a:p>
          <a:p>
            <a:pPr marL="742950" indent="-742950">
              <a:buNone/>
            </a:pPr>
            <a:r>
              <a:rPr lang="en-US" sz="3600" dirty="0" smtClean="0"/>
              <a:t>	 Give an example</a:t>
            </a:r>
          </a:p>
          <a:p>
            <a:pPr marL="514350" indent="-514350">
              <a:buNone/>
            </a:pPr>
            <a:r>
              <a:rPr lang="en-US" sz="3600" dirty="0" smtClean="0"/>
              <a:t>3. Give an example of something </a:t>
            </a:r>
            <a:r>
              <a:rPr lang="en-US" sz="3600" b="1" dirty="0" smtClean="0">
                <a:solidFill>
                  <a:srgbClr val="92D050"/>
                </a:solidFill>
                <a:latin typeface="Mufferaw" pitchFamily="66" charset="0"/>
              </a:rPr>
              <a:t>acidic</a:t>
            </a:r>
            <a:r>
              <a:rPr lang="en-US" sz="3600" dirty="0" smtClean="0"/>
              <a:t>. Is it </a:t>
            </a:r>
            <a:r>
              <a:rPr lang="en-US" sz="3600" b="1" dirty="0" smtClean="0"/>
              <a:t>harmful</a:t>
            </a:r>
            <a:r>
              <a:rPr lang="en-US" sz="3600" dirty="0" smtClean="0"/>
              <a:t>? </a:t>
            </a:r>
          </a:p>
          <a:p>
            <a:pPr marL="514350" indent="-514350">
              <a:buNone/>
            </a:pPr>
            <a:r>
              <a:rPr lang="en-US" sz="3600" dirty="0" smtClean="0"/>
              <a:t>4. If I told you I ate a lot of </a:t>
            </a:r>
            <a:r>
              <a:rPr lang="en-US" sz="3600" b="1" dirty="0" smtClean="0">
                <a:solidFill>
                  <a:srgbClr val="92D050"/>
                </a:solidFill>
              </a:rPr>
              <a:t>carbohydrates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for dinner, what types of food did I eat?</a:t>
            </a:r>
            <a:endParaRPr lang="en-US" sz="3600" dirty="0"/>
          </a:p>
        </p:txBody>
      </p:sp>
      <p:pic>
        <p:nvPicPr>
          <p:cNvPr id="1026" name="Picture 2" descr="C:\tempie\Temporary Internet Files\Content.IE5\CJI3MR1W\MC9004369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02" y="685800"/>
            <a:ext cx="8686800" cy="5943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b="1" dirty="0" smtClean="0"/>
              <a:t>matter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</a:t>
            </a:r>
            <a:r>
              <a:rPr lang="en-US" b="1" dirty="0" smtClean="0"/>
              <a:t>molecule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b="1" dirty="0" smtClean="0"/>
              <a:t>two types </a:t>
            </a:r>
            <a:r>
              <a:rPr lang="en-US" dirty="0" smtClean="0"/>
              <a:t>of </a:t>
            </a:r>
            <a:r>
              <a:rPr lang="en-US" b="1" dirty="0" smtClean="0"/>
              <a:t>molecules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difference between </a:t>
            </a:r>
            <a:r>
              <a:rPr lang="en-US" b="1" dirty="0" smtClean="0"/>
              <a:t>organic</a:t>
            </a:r>
            <a:r>
              <a:rPr lang="en-US" dirty="0" smtClean="0"/>
              <a:t> and </a:t>
            </a:r>
            <a:r>
              <a:rPr lang="en-US" b="1" dirty="0" smtClean="0"/>
              <a:t>inorganic</a:t>
            </a:r>
            <a:r>
              <a:rPr lang="en-US" dirty="0" smtClean="0"/>
              <a:t> molecules. </a:t>
            </a:r>
          </a:p>
          <a:p>
            <a:pPr marL="0" indent="0">
              <a:buNone/>
            </a:pPr>
            <a:r>
              <a:rPr lang="en-US" i="1" dirty="0" smtClean="0"/>
              <a:t>Below are some examples of molecules. Determine whether they are </a:t>
            </a:r>
            <a:r>
              <a:rPr lang="en-US" b="1" i="1" dirty="0" smtClean="0"/>
              <a:t>organic</a:t>
            </a:r>
            <a:r>
              <a:rPr lang="en-US" i="1" dirty="0" smtClean="0"/>
              <a:t> or </a:t>
            </a:r>
            <a:r>
              <a:rPr lang="en-US" b="1" i="1" dirty="0" smtClean="0"/>
              <a:t>inorganic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22</a:t>
            </a:r>
            <a:r>
              <a:rPr lang="en-US" i="1" dirty="0" smtClean="0"/>
              <a:t>H</a:t>
            </a:r>
            <a:r>
              <a:rPr lang="en-US" i="1" baseline="-25000" dirty="0" smtClean="0"/>
              <a:t>44</a:t>
            </a:r>
            <a:r>
              <a:rPr lang="en-US" i="1" dirty="0" smtClean="0"/>
              <a:t>O</a:t>
            </a:r>
            <a:r>
              <a:rPr lang="en-US" i="1" baseline="-25000" dirty="0" smtClean="0"/>
              <a:t>19	</a:t>
            </a:r>
          </a:p>
          <a:p>
            <a:pPr lvl="1"/>
            <a:r>
              <a:rPr lang="en-US" i="1" dirty="0" smtClean="0"/>
              <a:t>H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</a:p>
          <a:p>
            <a:pPr lvl="1"/>
            <a:r>
              <a:rPr lang="en-US" i="1" dirty="0" err="1" smtClean="0"/>
              <a:t>HCl</a:t>
            </a:r>
            <a:endParaRPr lang="en-US" i="1" dirty="0" smtClean="0"/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6</a:t>
            </a:r>
            <a:r>
              <a:rPr lang="en-US" i="1" dirty="0" smtClean="0"/>
              <a:t>H</a:t>
            </a:r>
            <a:r>
              <a:rPr lang="en-US" i="1" baseline="-25000" dirty="0" smtClean="0"/>
              <a:t>12</a:t>
            </a:r>
            <a:r>
              <a:rPr lang="en-US" i="1" dirty="0" smtClean="0"/>
              <a:t>O</a:t>
            </a:r>
            <a:r>
              <a:rPr lang="en-US" i="1" baseline="-25000" dirty="0" smtClean="0"/>
              <a:t>6</a:t>
            </a:r>
          </a:p>
          <a:p>
            <a:pPr lvl="1"/>
            <a:r>
              <a:rPr lang="en-US" i="1" dirty="0" smtClean="0"/>
              <a:t>H</a:t>
            </a:r>
            <a:r>
              <a:rPr lang="en-US" i="1" baseline="-25000" dirty="0" smtClean="0"/>
              <a:t>2</a:t>
            </a:r>
          </a:p>
          <a:p>
            <a:pPr lvl="1"/>
            <a:r>
              <a:rPr lang="en-US" i="1" dirty="0" smtClean="0"/>
              <a:t>Mg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</a:p>
          <a:p>
            <a:pPr lvl="1"/>
            <a:r>
              <a:rPr lang="en-US" i="1" dirty="0" smtClean="0"/>
              <a:t>CO</a:t>
            </a:r>
            <a:r>
              <a:rPr lang="en-US" i="1" baseline="-25000" dirty="0" smtClean="0"/>
              <a:t>2</a:t>
            </a:r>
            <a:endParaRPr lang="en-US" baseline="-25000" dirty="0" smtClean="0"/>
          </a:p>
          <a:p>
            <a:pPr marL="514350" indent="-514350">
              <a:buNone/>
            </a:pPr>
            <a:r>
              <a:rPr lang="en-US" sz="3100" dirty="0"/>
              <a:t>5</a:t>
            </a:r>
            <a:r>
              <a:rPr lang="en-US" sz="3100" dirty="0" smtClean="0"/>
              <a:t>. </a:t>
            </a:r>
            <a:r>
              <a:rPr lang="en-US" sz="3100" dirty="0"/>
              <a:t>Give an example of something </a:t>
            </a:r>
            <a:r>
              <a:rPr lang="en-US" sz="3100" b="1" dirty="0">
                <a:solidFill>
                  <a:srgbClr val="92D050"/>
                </a:solidFill>
                <a:latin typeface="Mufferaw" pitchFamily="66" charset="0"/>
              </a:rPr>
              <a:t>acidic</a:t>
            </a:r>
            <a:r>
              <a:rPr lang="en-US" sz="3100" dirty="0"/>
              <a:t>. Is it </a:t>
            </a:r>
            <a:r>
              <a:rPr lang="en-US" sz="3100" b="1" dirty="0"/>
              <a:t>harmful</a:t>
            </a:r>
            <a:r>
              <a:rPr lang="en-US" sz="3100" dirty="0"/>
              <a:t>? </a:t>
            </a:r>
          </a:p>
          <a:p>
            <a:pPr marL="514350" indent="-514350">
              <a:buNone/>
            </a:pPr>
            <a:r>
              <a:rPr lang="en-US" sz="3100" dirty="0" smtClean="0"/>
              <a:t>6. </a:t>
            </a:r>
            <a:r>
              <a:rPr lang="en-US" sz="3100" dirty="0"/>
              <a:t>If I told you I ate a lot of </a:t>
            </a:r>
            <a:r>
              <a:rPr lang="en-US" sz="3100" b="1" dirty="0">
                <a:solidFill>
                  <a:srgbClr val="92D050"/>
                </a:solidFill>
              </a:rPr>
              <a:t>carbohydrates</a:t>
            </a:r>
            <a:r>
              <a:rPr lang="en-US" sz="3100" dirty="0">
                <a:solidFill>
                  <a:srgbClr val="92D050"/>
                </a:solidFill>
              </a:rPr>
              <a:t> </a:t>
            </a:r>
            <a:r>
              <a:rPr lang="en-US" sz="3100" dirty="0"/>
              <a:t>for dinner, what types of food did I eat?</a:t>
            </a:r>
          </a:p>
          <a:p>
            <a:pPr marL="457200" lvl="1" indent="0">
              <a:buNone/>
            </a:pPr>
            <a:endParaRPr lang="en-US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47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My unknown solution measures a pH of 5.2. Is this acidic, basic, or neutral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buffers work? Why are they important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b="1" dirty="0"/>
              <a:t>matter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 </a:t>
            </a:r>
            <a:r>
              <a:rPr lang="en-US" b="1" dirty="0"/>
              <a:t>molecule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primary difference between an </a:t>
            </a:r>
            <a:r>
              <a:rPr lang="en-US" b="1" dirty="0" smtClean="0"/>
              <a:t>organic</a:t>
            </a:r>
            <a:r>
              <a:rPr lang="en-US" dirty="0" smtClean="0"/>
              <a:t> molecule and an </a:t>
            </a:r>
            <a:r>
              <a:rPr lang="en-US" b="1" dirty="0" smtClean="0"/>
              <a:t>inorganic</a:t>
            </a:r>
            <a:r>
              <a:rPr lang="en-US" dirty="0" smtClean="0"/>
              <a:t> molecule? Give an example of each.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25" t="23437" r="10625" b="54688"/>
          <a:stretch/>
        </p:blipFill>
        <p:spPr>
          <a:xfrm>
            <a:off x="-20054" y="990600"/>
            <a:ext cx="9164053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295400"/>
            <a:ext cx="255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Carbon       Hydrogen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664732"/>
            <a:ext cx="137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Oxygen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664732"/>
            <a:ext cx="273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LIVING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1208" y="2971800"/>
            <a:ext cx="273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NONLIVING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Carbohydrates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Sugars    Starches		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Atkins Diet?</a:t>
            </a:r>
            <a:endParaRPr lang="en-US" dirty="0"/>
          </a:p>
        </p:txBody>
      </p:sp>
      <p:pic>
        <p:nvPicPr>
          <p:cNvPr id="4100" name="Picture 4" descr="http://juicedmuscle.com/jmblog/sites/default/files/images/diet-carbohydr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1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RHPXKZYQDOlfs2232NuUDGq0ltLTEQII1Bpb93sdsBni_4ZBn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1828800"/>
            <a:ext cx="2286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ppleadayproject.files.wordpress.com/2011/03/apple-ful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810000"/>
            <a:ext cx="2347232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1" y="-294228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Carbohydrates</a:t>
            </a:r>
            <a:endParaRPr lang="en-US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0" b="38898"/>
          <a:stretch/>
        </p:blipFill>
        <p:spPr bwMode="auto">
          <a:xfrm>
            <a:off x="76878" y="2141712"/>
            <a:ext cx="9086127" cy="18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200400"/>
            <a:ext cx="89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1: 2 :1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728670"/>
            <a:ext cx="210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Quick energy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258928"/>
            <a:ext cx="208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Short term energy storage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392296"/>
            <a:ext cx="338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Monosaccharide (one sugar/glucose)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6628" y="2728670"/>
            <a:ext cx="146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Benedict’s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995" y="342820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Iodine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gluco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990600" cy="71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898571" y="2590800"/>
            <a:ext cx="1197429" cy="1161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133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blog.lib.umn.edu/trite001/studyinghumananatomyandphysiology/Starc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4"/>
          <a:stretch/>
        </p:blipFill>
        <p:spPr bwMode="auto">
          <a:xfrm>
            <a:off x="2819400" y="4276708"/>
            <a:ext cx="5674679" cy="14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898571" y="2160810"/>
            <a:ext cx="664029" cy="126739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441222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+mj-lt"/>
              </a:rPr>
              <a:t>Pictures</a:t>
            </a:r>
            <a:endParaRPr lang="en-US" sz="32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57" y="1064494"/>
            <a:ext cx="284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Carb Loading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7" name="Picture 16" descr="gluco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600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57912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6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92D050"/>
                </a:solidFill>
              </a:rPr>
              <a:t>How are </a:t>
            </a:r>
            <a:r>
              <a:rPr lang="en-US" sz="8000" u="sng" dirty="0" smtClean="0">
                <a:solidFill>
                  <a:srgbClr val="92D050"/>
                </a:solidFill>
              </a:rPr>
              <a:t>starch</a:t>
            </a:r>
            <a:r>
              <a:rPr lang="en-US" sz="8000" dirty="0" smtClean="0">
                <a:solidFill>
                  <a:srgbClr val="92D050"/>
                </a:solidFill>
              </a:rPr>
              <a:t> and </a:t>
            </a:r>
            <a:r>
              <a:rPr lang="en-US" sz="8000" u="sng" dirty="0" smtClean="0">
                <a:solidFill>
                  <a:srgbClr val="92D050"/>
                </a:solidFill>
              </a:rPr>
              <a:t>simple sugar</a:t>
            </a:r>
            <a:r>
              <a:rPr lang="en-US" sz="8000" dirty="0" smtClean="0">
                <a:solidFill>
                  <a:srgbClr val="92D050"/>
                </a:solidFill>
              </a:rPr>
              <a:t> related?!</a:t>
            </a:r>
            <a:endParaRPr lang="en-US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pH Scale</a:t>
            </a:r>
            <a:endParaRPr lang="en-US" sz="6000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PH-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0400" y="1951831"/>
            <a:ext cx="7823200" cy="3822700"/>
          </a:xfrm>
        </p:spPr>
      </p:pic>
      <p:sp>
        <p:nvSpPr>
          <p:cNvPr id="5" name="TextBox 4"/>
          <p:cNvSpPr txBox="1"/>
          <p:nvPr/>
        </p:nvSpPr>
        <p:spPr>
          <a:xfrm>
            <a:off x="5943600" y="2209800"/>
            <a:ext cx="1295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Basic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505200" y="1219200"/>
            <a:ext cx="2514600" cy="20574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-914400" y="4572000"/>
            <a:ext cx="2514600" cy="20574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1600200" y="4572000"/>
            <a:ext cx="2514600" cy="20574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114800" y="4572000"/>
            <a:ext cx="2514600" cy="20574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629400" y="4572000"/>
            <a:ext cx="2514600" cy="20574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856676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 of a </a:t>
            </a:r>
            <a:r>
              <a:rPr lang="en-US" sz="3600" b="1" u="sng" dirty="0" smtClean="0"/>
              <a:t>MONOMER</a:t>
            </a:r>
          </a:p>
          <a:p>
            <a:r>
              <a:rPr lang="en-US" sz="4000" b="1" dirty="0" smtClean="0"/>
              <a:t>	</a:t>
            </a:r>
            <a:r>
              <a:rPr lang="en-US" sz="3200" b="1" dirty="0" smtClean="0"/>
              <a:t>Glucose/sugar AKA </a:t>
            </a:r>
            <a:r>
              <a:rPr lang="en-US" sz="3200" b="1" u="sng" dirty="0" smtClean="0"/>
              <a:t>mono</a:t>
            </a:r>
            <a:r>
              <a:rPr lang="en-US" sz="3200" b="1" dirty="0" smtClean="0"/>
              <a:t>saccharide</a:t>
            </a:r>
            <a:endParaRPr lang="en-US" sz="4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3200400"/>
            <a:ext cx="72632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of a </a:t>
            </a:r>
            <a:r>
              <a:rPr lang="en-US" sz="3600" b="1" u="sng" dirty="0" smtClean="0"/>
              <a:t>POLYMER</a:t>
            </a:r>
          </a:p>
          <a:p>
            <a:r>
              <a:rPr lang="en-US" sz="4000" b="1" dirty="0" smtClean="0"/>
              <a:t>	</a:t>
            </a:r>
            <a:r>
              <a:rPr lang="en-US" sz="3200" b="1" dirty="0" smtClean="0"/>
              <a:t>Starch AKA </a:t>
            </a:r>
            <a:r>
              <a:rPr lang="en-US" sz="3200" b="1" u="sng" dirty="0" smtClean="0"/>
              <a:t>poly</a:t>
            </a:r>
            <a:r>
              <a:rPr lang="en-US" sz="3200" b="1" dirty="0" smtClean="0"/>
              <a:t>saccharide</a:t>
            </a:r>
          </a:p>
        </p:txBody>
      </p:sp>
    </p:spTree>
    <p:extLst>
      <p:ext uri="{BB962C8B-B14F-4D97-AF65-F5344CB8AC3E}">
        <p14:creationId xmlns:p14="http://schemas.microsoft.com/office/powerpoint/2010/main" val="27068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Cont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609" t="15153" r="1512" b="63575"/>
          <a:stretch>
            <a:fillRect/>
          </a:stretch>
        </p:blipFill>
        <p:spPr bwMode="auto">
          <a:xfrm>
            <a:off x="3505200" y="2057400"/>
            <a:ext cx="2971800" cy="36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3276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49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glycogen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8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cellulose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50" t="14064" r="11250" b="10936"/>
          <a:stretch/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Iodine:</a:t>
            </a:r>
            <a:br>
              <a:rPr lang="en-US" dirty="0" smtClean="0"/>
            </a:br>
            <a:r>
              <a:rPr lang="en-US" dirty="0" smtClean="0"/>
              <a:t>Starch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194" y="3287543"/>
            <a:ext cx="4249923" cy="31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Positive: </a:t>
            </a:r>
            <a:r>
              <a:rPr lang="en-US" sz="4000" b="1" dirty="0" smtClean="0">
                <a:solidFill>
                  <a:srgbClr val="7030A0"/>
                </a:solidFill>
              </a:rPr>
              <a:t>Dark Purple</a:t>
            </a:r>
            <a:r>
              <a:rPr lang="en-US" sz="4000" b="1" dirty="0" smtClean="0"/>
              <a:t>, Black</a:t>
            </a:r>
          </a:p>
          <a:p>
            <a:pPr algn="ctr"/>
            <a:r>
              <a:rPr lang="en-US" sz="4000" b="1" u="sng" dirty="0" smtClean="0"/>
              <a:t>Negative: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Yellow/Gold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 dine on starch”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1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Benedict’s:</a:t>
            </a:r>
            <a:br>
              <a:rPr lang="en-US" dirty="0" smtClean="0"/>
            </a:br>
            <a:r>
              <a:rPr lang="en-US" dirty="0" smtClean="0"/>
              <a:t>Sugar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48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41763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Positive</a:t>
            </a:r>
            <a:r>
              <a:rPr lang="en-US" sz="4800" b="1" dirty="0" smtClean="0"/>
              <a:t>: </a:t>
            </a:r>
            <a:r>
              <a:rPr lang="en-US" sz="4800" b="1" dirty="0" smtClean="0">
                <a:solidFill>
                  <a:srgbClr val="92D050"/>
                </a:solidFill>
              </a:rPr>
              <a:t>Green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FF00"/>
                </a:solidFill>
              </a:rPr>
              <a:t>Yellow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C000"/>
                </a:solidFill>
              </a:rPr>
              <a:t>Orange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0000"/>
                </a:solidFill>
              </a:rPr>
              <a:t>Red</a:t>
            </a:r>
          </a:p>
          <a:p>
            <a:pPr algn="ctr"/>
            <a:r>
              <a:rPr lang="en-US" sz="4800" b="1" u="sng" dirty="0" smtClean="0"/>
              <a:t>Negative</a:t>
            </a:r>
            <a:r>
              <a:rPr lang="en-US" sz="4800" b="1" dirty="0" smtClean="0"/>
              <a:t>: </a:t>
            </a:r>
            <a:r>
              <a:rPr lang="en-US" sz="4800" b="1" dirty="0" smtClean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“Benny loves sugar”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62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8" y="3790950"/>
            <a:ext cx="3375422" cy="208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4586" b="6767"/>
          <a:stretch>
            <a:fillRect/>
          </a:stretch>
        </p:blipFill>
        <p:spPr bwMode="auto">
          <a:xfrm>
            <a:off x="1653779" y="1683544"/>
            <a:ext cx="1802606" cy="18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2" descr="Image result for benedict's test"/>
          <p:cNvSpPr>
            <a:spLocks noChangeAspect="1" noChangeArrowheads="1"/>
          </p:cNvSpPr>
          <p:nvPr/>
        </p:nvSpPr>
        <p:spPr bwMode="auto">
          <a:xfrm>
            <a:off x="-23813" y="7548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1" y="4065985"/>
            <a:ext cx="4170759" cy="18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97732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SIMPLE Carbohydrate Test – Benedict’s Solution 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4527" r="52904" b="8754"/>
          <a:stretch>
            <a:fillRect/>
          </a:stretch>
        </p:blipFill>
        <p:spPr bwMode="auto">
          <a:xfrm>
            <a:off x="204788" y="1672829"/>
            <a:ext cx="1085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08810" y="1763316"/>
            <a:ext cx="523994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Add to samples and </a:t>
            </a:r>
            <a:r>
              <a:rPr lang="en-US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heat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If sugar is present the color will change from </a:t>
            </a:r>
            <a:r>
              <a:rPr lang="en-US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blue to red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The closer to red, the </a:t>
            </a:r>
            <a:r>
              <a:rPr lang="en-US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HIGHER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amount of sugar.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994"/>
            <a:ext cx="9167813" cy="51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Lipids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332" y="1714500"/>
            <a:ext cx="5486400" cy="3543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http://hyperphysics.phy-astr.gsu.edu/hbase/organic/imgorg/lipi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0"/>
            <a:ext cx="55232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port.education.illinois.edu/artefact/file/download.php?file=1069&amp;view=200&amp;maxwidth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asun.com/wp-content/uploads/2009/05/soybeanoil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32" y="3048000"/>
            <a:ext cx="3448508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38" t="15153" r="1512" b="49491"/>
          <a:stretch>
            <a:fillRect/>
          </a:stretch>
        </p:blipFill>
        <p:spPr bwMode="auto">
          <a:xfrm>
            <a:off x="68943" y="1905000"/>
            <a:ext cx="90750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87343" y="4697849"/>
            <a:ext cx="1875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~</a:t>
            </a:r>
            <a:r>
              <a:rPr lang="en-US" sz="1400" b="1" dirty="0" smtClean="0">
                <a:solidFill>
                  <a:srgbClr val="FF0000"/>
                </a:solidFill>
              </a:rPr>
              <a:t>Cholesterol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~Steroids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~Phospholipids: make up cell membrane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43434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long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term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4343400"/>
            <a:ext cx="170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 fatty acids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343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brown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paper bag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095932" cy="10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Brown Paper Bag:</a:t>
            </a:r>
            <a:br>
              <a:rPr lang="en-US" dirty="0" smtClean="0"/>
            </a:br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u="sng" dirty="0" smtClean="0"/>
              <a:t>Positive</a:t>
            </a:r>
            <a:r>
              <a:rPr lang="en-US" sz="3600" dirty="0" smtClean="0"/>
              <a:t>: Grease Spot</a:t>
            </a:r>
          </a:p>
          <a:p>
            <a:pPr algn="ctr">
              <a:buNone/>
            </a:pPr>
            <a:r>
              <a:rPr lang="en-US" sz="3600" u="sng" dirty="0" smtClean="0"/>
              <a:t>Negative</a:t>
            </a:r>
            <a:r>
              <a:rPr lang="en-US" sz="3600" dirty="0" smtClean="0"/>
              <a:t>: No Grease Spot</a:t>
            </a:r>
          </a:p>
          <a:p>
            <a:pPr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4507"/>
          <a:stretch/>
        </p:blipFill>
        <p:spPr>
          <a:xfrm>
            <a:off x="3246120" y="3276600"/>
            <a:ext cx="26517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Lipids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975298" cy="28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rkki.kennesaw.edu/schem220/generallipi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7454"/>
            <a:ext cx="3601436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94816" y="3937723"/>
            <a:ext cx="4090732" cy="262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http://hyperphysics.phy-astr.gsu.edu/hbase/organic/imgorg/lipi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40" y="4102029"/>
            <a:ext cx="3969867" cy="24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pH Scale-</a:t>
            </a:r>
          </a:p>
        </p:txBody>
      </p:sp>
      <p:pic>
        <p:nvPicPr>
          <p:cNvPr id="17411" name="Picture 2" descr="http://www.mathinscience.info/public/voyage_to_mars/older%20stuff/ph%20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71800"/>
            <a:ext cx="8062913" cy="3657600"/>
          </a:xfrm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57200" y="914400"/>
            <a:ext cx="868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Acid: form H+ ions in a solution</a:t>
            </a:r>
          </a:p>
          <a:p>
            <a:r>
              <a:rPr lang="en-US" sz="3200" dirty="0"/>
              <a:t>	pH range 0-6.9</a:t>
            </a:r>
          </a:p>
          <a:p>
            <a:r>
              <a:rPr lang="en-US" sz="3200" dirty="0"/>
              <a:t>Base: Form OH- ions in a solution</a:t>
            </a:r>
          </a:p>
          <a:p>
            <a:r>
              <a:rPr lang="en-US" sz="3200" dirty="0"/>
              <a:t>	pH range </a:t>
            </a:r>
            <a:r>
              <a:rPr lang="en-US" sz="3200" dirty="0" smtClean="0"/>
              <a:t>7.1-14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347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92D050"/>
                </a:solidFill>
              </a:rPr>
              <a:t>Carb or Lipid?!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/>
              <a:t>Benedict’s Test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Monosaccharide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Glycerol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Quick energy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Long term energy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Cellulose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Glucose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Brown Paper Bag Test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Iodine Test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Polysaccharide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Starch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50821"/>
              </p:ext>
            </p:extLst>
          </p:nvPr>
        </p:nvGraphicFramePr>
        <p:xfrm>
          <a:off x="3810000" y="1676400"/>
          <a:ext cx="5181600" cy="443011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8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Schoolbook" pitchFamily="18" charset="0"/>
                        </a:rPr>
                        <a:t>Carb</a:t>
                      </a:r>
                      <a:endParaRPr lang="en-US" sz="2800" dirty="0">
                        <a:effectLst/>
                        <a:latin typeface="Century Schoolbook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Schoolbook" pitchFamily="18" charset="0"/>
                        </a:rPr>
                        <a:t>Lipid</a:t>
                      </a:r>
                      <a:endParaRPr lang="en-US" sz="2800" dirty="0">
                        <a:effectLst/>
                        <a:latin typeface="Century Schoolbook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What Should I eat?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51009" r="18803" b="26153"/>
          <a:stretch/>
        </p:blipFill>
        <p:spPr bwMode="auto">
          <a:xfrm>
            <a:off x="1" y="1295400"/>
            <a:ext cx="9144000" cy="20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60462" r="40692" b="26153"/>
          <a:stretch/>
        </p:blipFill>
        <p:spPr bwMode="auto">
          <a:xfrm>
            <a:off x="0" y="2099310"/>
            <a:ext cx="91347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152400" y="4221480"/>
            <a:ext cx="8915400" cy="807720"/>
          </a:xfrm>
          <a:prstGeom prst="notchedRightArrow">
            <a:avLst/>
          </a:prstGeom>
          <a:gradFill>
            <a:gsLst>
              <a:gs pos="0">
                <a:srgbClr val="FF3399">
                  <a:lumMod val="6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81786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QUICK</a:t>
            </a:r>
          </a:p>
          <a:p>
            <a:pPr algn="ctr"/>
            <a:r>
              <a:rPr lang="en-US" sz="2400" b="1" dirty="0" smtClean="0"/>
              <a:t>INSTANT </a:t>
            </a:r>
          </a:p>
          <a:p>
            <a:pPr algn="ctr"/>
            <a:r>
              <a:rPr lang="en-US" sz="2400" b="1" dirty="0" smtClean="0"/>
              <a:t>energy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9307" y="5002530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SHORT TERM</a:t>
            </a:r>
          </a:p>
          <a:p>
            <a:pPr algn="ctr"/>
            <a:r>
              <a:rPr lang="en-US" sz="2400" b="1" dirty="0" smtClean="0"/>
              <a:t>energy storage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0739" y="5002529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LONG TERM</a:t>
            </a:r>
            <a:endParaRPr lang="en-US" sz="2400" b="1" dirty="0"/>
          </a:p>
          <a:p>
            <a:pPr algn="ctr"/>
            <a:r>
              <a:rPr lang="en-US" sz="2400" b="1" dirty="0" smtClean="0"/>
              <a:t>energy storage</a:t>
            </a:r>
          </a:p>
        </p:txBody>
      </p:sp>
      <p:sp>
        <p:nvSpPr>
          <p:cNvPr id="8" name="Hexagon 7"/>
          <p:cNvSpPr/>
          <p:nvPr/>
        </p:nvSpPr>
        <p:spPr>
          <a:xfrm>
            <a:off x="689610" y="6018191"/>
            <a:ext cx="609600" cy="4572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3026887" y="6007353"/>
            <a:ext cx="609600" cy="4572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3636487" y="6007353"/>
            <a:ext cx="609600" cy="4572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4261327" y="6007353"/>
            <a:ext cx="609600" cy="4572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rot="19743449" flipH="1">
            <a:off x="7628535" y="6058010"/>
            <a:ext cx="581634" cy="700289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 rot="1191976">
            <a:off x="7960273" y="6063373"/>
            <a:ext cx="484685" cy="734117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4870927" y="6018191"/>
            <a:ext cx="609600" cy="4572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5833527"/>
            <a:ext cx="609600" cy="3386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179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Do Now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333" y="990600"/>
            <a:ext cx="8261446" cy="5562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2 types of </a:t>
            </a:r>
            <a:r>
              <a:rPr lang="en-US" b="1" dirty="0" smtClean="0"/>
              <a:t>carbohydrates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b="1" dirty="0" smtClean="0"/>
              <a:t>function</a:t>
            </a:r>
            <a:r>
              <a:rPr lang="en-US" dirty="0" smtClean="0"/>
              <a:t> of simple </a:t>
            </a:r>
            <a:r>
              <a:rPr lang="en-US" b="1" dirty="0" smtClean="0"/>
              <a:t>sugars</a:t>
            </a:r>
            <a:r>
              <a:rPr lang="en-US" dirty="0" smtClean="0"/>
              <a:t>? </a:t>
            </a:r>
            <a:r>
              <a:rPr lang="en-US" b="1" dirty="0" smtClean="0"/>
              <a:t>Starch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How are </a:t>
            </a:r>
            <a:r>
              <a:rPr lang="en-US" b="1" dirty="0" smtClean="0"/>
              <a:t>sugars</a:t>
            </a:r>
            <a:r>
              <a:rPr lang="en-US" dirty="0" smtClean="0"/>
              <a:t> and </a:t>
            </a:r>
            <a:r>
              <a:rPr lang="en-US" b="1" dirty="0" smtClean="0"/>
              <a:t>starches</a:t>
            </a:r>
            <a:r>
              <a:rPr lang="en-US" dirty="0" smtClean="0"/>
              <a:t> related? (Hint: think of their other names)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b="1" dirty="0" smtClean="0"/>
              <a:t>test</a:t>
            </a:r>
            <a:r>
              <a:rPr lang="en-US" dirty="0" smtClean="0"/>
              <a:t> for </a:t>
            </a:r>
            <a:r>
              <a:rPr lang="en-US" b="1" dirty="0" smtClean="0"/>
              <a:t>sugars</a:t>
            </a:r>
            <a:r>
              <a:rPr lang="en-US" dirty="0" smtClean="0"/>
              <a:t>? </a:t>
            </a:r>
            <a:r>
              <a:rPr lang="en-US" b="1" dirty="0" smtClean="0"/>
              <a:t>Starch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Name a </a:t>
            </a:r>
            <a:r>
              <a:rPr lang="en-US" b="1" dirty="0" smtClean="0"/>
              <a:t>sugar</a:t>
            </a:r>
            <a:r>
              <a:rPr lang="en-US" dirty="0" smtClean="0"/>
              <a:t> and </a:t>
            </a:r>
            <a:r>
              <a:rPr lang="en-US" b="1" dirty="0" smtClean="0"/>
              <a:t>starch.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b="1" dirty="0" smtClean="0"/>
              <a:t>function</a:t>
            </a:r>
            <a:r>
              <a:rPr lang="en-US" dirty="0" smtClean="0"/>
              <a:t> of </a:t>
            </a:r>
            <a:r>
              <a:rPr lang="en-US" b="1" dirty="0" smtClean="0"/>
              <a:t>lipids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Give a </a:t>
            </a:r>
            <a:r>
              <a:rPr lang="en-US" b="1" dirty="0" smtClean="0"/>
              <a:t>non-food example </a:t>
            </a:r>
            <a:r>
              <a:rPr lang="en-US" dirty="0" smtClean="0"/>
              <a:t>of a </a:t>
            </a:r>
            <a:r>
              <a:rPr lang="en-US" b="1" dirty="0" smtClean="0"/>
              <a:t>lipid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b="1" dirty="0" smtClean="0"/>
              <a:t>test</a:t>
            </a:r>
            <a:r>
              <a:rPr lang="en-US" dirty="0" smtClean="0"/>
              <a:t> for </a:t>
            </a:r>
            <a:r>
              <a:rPr lang="en-US" b="1" dirty="0" smtClean="0"/>
              <a:t>lipids</a:t>
            </a:r>
            <a:r>
              <a:rPr lang="en-US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86055"/>
            <a:ext cx="8229600" cy="1143000"/>
          </a:xfrm>
        </p:spPr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Molecule Quiz on Friday</a:t>
            </a:r>
          </a:p>
          <a:p>
            <a:r>
              <a:rPr lang="en-US" dirty="0" smtClean="0"/>
              <a:t>Unit 2 Test &amp; packets due next Wednesday</a:t>
            </a:r>
          </a:p>
          <a:p>
            <a:r>
              <a:rPr lang="en-US" dirty="0" smtClean="0"/>
              <a:t>Please come to tutoring on Monday or Tuesday if you need help</a:t>
            </a:r>
          </a:p>
          <a:p>
            <a:r>
              <a:rPr lang="en-US" dirty="0" smtClean="0"/>
              <a:t>Re-testing is only available BEFORE or AFTER school, preferably AFTER</a:t>
            </a:r>
            <a:endParaRPr lang="en-US" dirty="0"/>
          </a:p>
        </p:txBody>
      </p:sp>
      <p:pic>
        <p:nvPicPr>
          <p:cNvPr id="4" name="Picture 3" descr="Cartoon &lt;strong&gt;Eyes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1" y="213550"/>
            <a:ext cx="23750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Proteins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://i1-news.softpedia-static.com/images/news2/Why-Diets-Rich-in-Proteins-Really-Work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ietsindetails.com/userfiles/pro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hemguide.co.uk/organicprops/aminoacids/7df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352800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2724150" cy="19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Proteins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22894" r="16342" b="23122"/>
          <a:stretch/>
        </p:blipFill>
        <p:spPr bwMode="auto">
          <a:xfrm>
            <a:off x="32657" y="1503555"/>
            <a:ext cx="9111343" cy="45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621" y="4495800"/>
            <a:ext cx="1905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5435" y="441004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248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body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572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antibodies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98710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hormones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33956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enzymes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76398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amino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acids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52434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Biuret’s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553261" cy="11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0" y="4191000"/>
            <a:ext cx="152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____________ bonds hold ________ ________ together.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upload.wikimedia.org/wikipedia/commons/c/c1/Protein-primary-stru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" y="1143000"/>
            <a:ext cx="8958502" cy="5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Proteins</a:t>
            </a:r>
            <a:endParaRPr lang="en-US" sz="6600" dirty="0">
              <a:solidFill>
                <a:srgbClr val="FFC000"/>
              </a:solidFill>
            </a:endParaRPr>
          </a:p>
        </p:txBody>
      </p:sp>
      <p:pic>
        <p:nvPicPr>
          <p:cNvPr id="6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406542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971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AMINO ACIDS</a:t>
            </a:r>
            <a:endParaRPr lang="en-US" sz="2800" b="1" dirty="0"/>
          </a:p>
        </p:txBody>
      </p:sp>
      <p:pic>
        <p:nvPicPr>
          <p:cNvPr id="11266" name="Picture 2" descr="http://upload.wikimedia.org/wikipedia/commons/c/c1/Protein-primary-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256"/>
            <a:ext cx="5850712" cy="35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34000" y="4114800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Proteins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6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22" y="4383346"/>
            <a:ext cx="3684422" cy="26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pload.wikimedia.org/wikipedia/commons/c/c1/Protein-primary-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4257"/>
            <a:ext cx="4234661" cy="25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87" y="4538754"/>
            <a:ext cx="34235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5414"/>
            <a:ext cx="3581400" cy="25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38334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Subunit 1</a:t>
            </a:r>
          </a:p>
          <a:p>
            <a:pPr algn="ctr"/>
            <a:r>
              <a:rPr lang="en-US" sz="2000" b="1" dirty="0" smtClean="0"/>
              <a:t>(amino acid)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0245" y="429908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Subunit 2</a:t>
            </a:r>
          </a:p>
          <a:p>
            <a:pPr algn="ctr"/>
            <a:r>
              <a:rPr lang="en-US" sz="2000" b="1" dirty="0" smtClean="0"/>
              <a:t>(amino acid)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309968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Subunit 3</a:t>
            </a:r>
          </a:p>
          <a:p>
            <a:pPr algn="ctr"/>
            <a:r>
              <a:rPr lang="en-US" sz="2000" b="1" dirty="0" smtClean="0"/>
              <a:t>(amino acid)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295400"/>
            <a:ext cx="4592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92D050"/>
                </a:solidFill>
              </a:rPr>
              <a:t>Peptide</a:t>
            </a:r>
            <a:r>
              <a:rPr lang="en-US" sz="4800" b="1" dirty="0" smtClean="0">
                <a:solidFill>
                  <a:srgbClr val="92D050"/>
                </a:solidFill>
              </a:rPr>
              <a:t> bonds hold </a:t>
            </a:r>
            <a:r>
              <a:rPr lang="en-US" sz="4800" b="1" u="sng" dirty="0" smtClean="0">
                <a:solidFill>
                  <a:srgbClr val="92D050"/>
                </a:solidFill>
              </a:rPr>
              <a:t>amino</a:t>
            </a:r>
            <a:r>
              <a:rPr lang="en-US" sz="4800" b="1" dirty="0" smtClean="0">
                <a:solidFill>
                  <a:srgbClr val="92D050"/>
                </a:solidFill>
              </a:rPr>
              <a:t> </a:t>
            </a:r>
            <a:r>
              <a:rPr lang="en-US" sz="4800" b="1" u="sng" dirty="0" smtClean="0">
                <a:solidFill>
                  <a:srgbClr val="92D050"/>
                </a:solidFill>
              </a:rPr>
              <a:t>acids</a:t>
            </a:r>
            <a:r>
              <a:rPr lang="en-US" sz="4800" b="1" dirty="0" smtClean="0">
                <a:solidFill>
                  <a:srgbClr val="92D050"/>
                </a:solidFill>
              </a:rPr>
              <a:t> together. 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971800" y="3200400"/>
            <a:ext cx="609600" cy="2057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3200400"/>
            <a:ext cx="609600" cy="2057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2 13"/>
          <p:cNvSpPr/>
          <p:nvPr/>
        </p:nvSpPr>
        <p:spPr>
          <a:xfrm>
            <a:off x="2057400" y="1828800"/>
            <a:ext cx="2971800" cy="1676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Peptide bond!!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4876800" y="1752600"/>
            <a:ext cx="2971800" cy="1676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7800" y="243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Peptide bond!!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 1"/>
          <p:cNvPicPr/>
          <p:nvPr/>
        </p:nvPicPr>
        <p:blipFill>
          <a:blip r:embed="rId2"/>
          <a:srcRect l="39600" b="13458"/>
          <a:stretch>
            <a:fillRect/>
          </a:stretch>
        </p:blipFill>
        <p:spPr bwMode="auto">
          <a:xfrm>
            <a:off x="374176" y="3581400"/>
            <a:ext cx="3744239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731" y="-93260"/>
            <a:ext cx="8229600" cy="1143000"/>
          </a:xfrm>
        </p:spPr>
        <p:txBody>
          <a:bodyPr/>
          <a:lstStyle/>
          <a:p>
            <a:r>
              <a:rPr lang="en-US" dirty="0" smtClean="0"/>
              <a:t>Pictures of Proteins</a:t>
            </a:r>
            <a:endParaRPr lang="en-US" dirty="0"/>
          </a:p>
        </p:txBody>
      </p:sp>
      <p:pic>
        <p:nvPicPr>
          <p:cNvPr id="4" name="Picture 9" descr="https://upload.wikimedia.org/wikipedia/commons/a/a6/Protein-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31" y="1066800"/>
            <a:ext cx="4139391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c/c1/Protein-primary-stru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2444"/>
            <a:ext cx="3737415" cy="22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277" t="48825" r="2859" b="29288"/>
          <a:stretch>
            <a:fillRect/>
          </a:stretch>
        </p:blipFill>
        <p:spPr bwMode="auto">
          <a:xfrm>
            <a:off x="3048000" y="2286000"/>
            <a:ext cx="2895600" cy="34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2590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shape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0316" y="475660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Hormones, antibodies, enzymes, hemoglobin, insulin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165225"/>
            <a:ext cx="7781925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 scale</a:t>
            </a:r>
          </a:p>
        </p:txBody>
      </p:sp>
      <p:pic>
        <p:nvPicPr>
          <p:cNvPr id="2355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41500"/>
            <a:ext cx="81327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7975" y="3713163"/>
            <a:ext cx="1560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0 - 6.9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3125" y="3724275"/>
            <a:ext cx="1895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7.1 - 14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25" y="3714750"/>
            <a:ext cx="3524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075" y="4878388"/>
            <a:ext cx="62579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closer you get to the sides, the 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STRONGER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the acid or base 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49338" y="2919413"/>
            <a:ext cx="560387" cy="1997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91400" y="2903538"/>
            <a:ext cx="608013" cy="2012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Biuret’s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Protein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77432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Positive: </a:t>
            </a:r>
            <a:r>
              <a:rPr lang="en-US" sz="4800" b="1" dirty="0" smtClean="0">
                <a:solidFill>
                  <a:srgbClr val="CC66FF"/>
                </a:solidFill>
              </a:rPr>
              <a:t>Violet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7030A0"/>
                </a:solidFill>
              </a:rPr>
              <a:t>Purple</a:t>
            </a:r>
          </a:p>
          <a:p>
            <a:pPr algn="ctr"/>
            <a:r>
              <a:rPr lang="en-US" sz="4800" b="1" u="sng" dirty="0" smtClean="0"/>
              <a:t>Negative: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Blue</a:t>
            </a:r>
            <a:r>
              <a:rPr lang="en-US" sz="4800" b="1" dirty="0" smtClean="0"/>
              <a:t> 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 bite burgers”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0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Proteins</a:t>
            </a:r>
            <a:endParaRPr lang="en-US" sz="6600" dirty="0">
              <a:solidFill>
                <a:srgbClr val="FFC000"/>
              </a:solidFill>
            </a:endParaRPr>
          </a:p>
        </p:txBody>
      </p:sp>
      <p:pic>
        <p:nvPicPr>
          <p:cNvPr id="6" name="Picture 8" descr="http://3.bp.blogspot.com/-jqyNe0M6Xqs/TZybsJFxWUI/AAAAAAAAALE/ZiDT3JVZtYY/s1600/702px-AminoAcidbal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406542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971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AMINO ACIDS</a:t>
            </a:r>
            <a:endParaRPr lang="en-US" sz="2800" b="1" dirty="0"/>
          </a:p>
        </p:txBody>
      </p:sp>
      <p:pic>
        <p:nvPicPr>
          <p:cNvPr id="11266" name="Picture 2" descr="http://upload.wikimedia.org/wikipedia/commons/c/c1/Protein-primary-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256"/>
            <a:ext cx="5850712" cy="35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34000" y="4114800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5" t="19328" r="10625" b="38656"/>
          <a:stretch/>
        </p:blipFill>
        <p:spPr>
          <a:xfrm>
            <a:off x="0" y="762000"/>
            <a:ext cx="9601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99" t="35938" r="15001" b="18750"/>
          <a:stretch/>
        </p:blipFill>
        <p:spPr>
          <a:xfrm>
            <a:off x="20472" y="9906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85793"/>
            <a:ext cx="8458200" cy="4876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1. What are the subunits of a </a:t>
            </a:r>
            <a:r>
              <a:rPr lang="en-US" b="1" u="sng" dirty="0" smtClean="0"/>
              <a:t>protein</a:t>
            </a:r>
            <a:r>
              <a:rPr lang="en-US" dirty="0" smtClean="0"/>
              <a:t>?</a:t>
            </a:r>
          </a:p>
          <a:p>
            <a:pPr lvl="0">
              <a:buNone/>
            </a:pPr>
            <a:r>
              <a:rPr lang="en-US" dirty="0" smtClean="0"/>
              <a:t>2. Give three </a:t>
            </a:r>
            <a:r>
              <a:rPr lang="en-US" b="1" u="sng" dirty="0" smtClean="0"/>
              <a:t>functions</a:t>
            </a:r>
            <a:r>
              <a:rPr lang="en-US" dirty="0" smtClean="0"/>
              <a:t> of a </a:t>
            </a:r>
            <a:r>
              <a:rPr lang="en-US" b="1" u="sng" dirty="0" smtClean="0"/>
              <a:t>protein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3. Give two </a:t>
            </a:r>
            <a:r>
              <a:rPr lang="en-US" b="1" u="sng" dirty="0"/>
              <a:t>non-food examples </a:t>
            </a:r>
            <a:r>
              <a:rPr lang="en-US" dirty="0"/>
              <a:t>of a </a:t>
            </a:r>
            <a:r>
              <a:rPr lang="en-US" b="1" u="sng" dirty="0"/>
              <a:t>protein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/>
              <a:t>4</a:t>
            </a:r>
            <a:r>
              <a:rPr lang="en-US" dirty="0" smtClean="0"/>
              <a:t>. I have a mystery solution. How can I determine if </a:t>
            </a:r>
            <a:r>
              <a:rPr lang="en-US" b="1" dirty="0" smtClean="0"/>
              <a:t>proteins</a:t>
            </a:r>
            <a:r>
              <a:rPr lang="en-US" dirty="0" smtClean="0"/>
              <a:t> are present?</a:t>
            </a:r>
          </a:p>
          <a:p>
            <a:pPr lvl="0">
              <a:buNone/>
            </a:pPr>
            <a:r>
              <a:rPr lang="en-US" dirty="0"/>
              <a:t>5</a:t>
            </a:r>
            <a:r>
              <a:rPr lang="en-US" dirty="0" smtClean="0"/>
              <a:t>. What is the importance of </a:t>
            </a:r>
            <a:r>
              <a:rPr lang="en-US" b="1" u="sng" dirty="0" smtClean="0"/>
              <a:t>hemoglobin</a:t>
            </a:r>
            <a:r>
              <a:rPr lang="en-US" dirty="0" smtClean="0"/>
              <a:t>?</a:t>
            </a:r>
          </a:p>
          <a:p>
            <a:pPr lvl="0">
              <a:buNone/>
            </a:pPr>
            <a:r>
              <a:rPr lang="en-US" dirty="0" smtClean="0"/>
              <a:t>6. What is the importance of </a:t>
            </a:r>
            <a:r>
              <a:rPr lang="en-US" b="1" u="sng" dirty="0" smtClean="0"/>
              <a:t>insulin</a:t>
            </a:r>
            <a:r>
              <a:rPr lang="en-US" dirty="0" smtClean="0"/>
              <a:t>?</a:t>
            </a:r>
            <a:endParaRPr lang="en-US" dirty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Nucleic Acids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16386" name="Picture 2" descr="http://make-family-tree.com/images/dna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467600" cy="4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4314" y="5181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DNA &amp; RNA</a:t>
            </a:r>
            <a:endParaRPr lang="en-US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1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C000"/>
                </a:solidFill>
              </a:rPr>
              <a:t>Nucleic Acids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75968" r="16586" b="9593"/>
          <a:stretch/>
        </p:blipFill>
        <p:spPr bwMode="auto">
          <a:xfrm>
            <a:off x="0" y="3393652"/>
            <a:ext cx="9210907" cy="12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22748" r="16504" b="72439"/>
          <a:stretch/>
        </p:blipFill>
        <p:spPr bwMode="auto">
          <a:xfrm>
            <a:off x="9292" y="3070267"/>
            <a:ext cx="9210908" cy="4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64083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4910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0467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89561">
            <a:off x="4129732" y="3782058"/>
            <a:ext cx="165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nucleotides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0519" y="3469328"/>
            <a:ext cx="119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test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1520" y="3488438"/>
            <a:ext cx="119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390829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RNA &amp;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6" name="Picture 8" descr="http://www.sciencecontrol.com/wp-content/uploads/2011/07/Labeled-Animal-Cell-Diagram-300x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25" y="70623"/>
            <a:ext cx="3324075" cy="29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_-44Vh0iBBZ8/SrEUEoiWJ5I/AAAAAAAAA6A/mgGk55U9Yn8/s400/dna_sketch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6411" r="57969" b="8534"/>
          <a:stretch/>
        </p:blipFill>
        <p:spPr bwMode="auto">
          <a:xfrm>
            <a:off x="7315200" y="4800600"/>
            <a:ext cx="898929" cy="18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vcc.edu/depts/biology/HotPot/images/Biol%201406/nucleot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725147" cy="18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26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Nucleotide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4800600" y="5562600"/>
            <a:ext cx="1905000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84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Nucleic acid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3" grpId="0"/>
      <p:bldP spid="14" grpId="0"/>
      <p:bldP spid="18" grpId="0"/>
      <p:bldP spid="2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51" t="16406" r="11250" b="35938"/>
          <a:stretch/>
        </p:blipFill>
        <p:spPr>
          <a:xfrm>
            <a:off x="-457200" y="3810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62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b.bioninja.com.au/_Media/nucleotide-rna-vs-dna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16075"/>
            <a:ext cx="77057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485900"/>
            <a:ext cx="8515350" cy="31543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1. Coffee has a pH of 3.5 and lemon juice has a pH of 2. Which is the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STRONGER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acid?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2. Blood has a pH of 7.5 and seawater has a pH of 9. Which is the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STRONGER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base?</a:t>
            </a:r>
          </a:p>
        </p:txBody>
      </p:sp>
      <p:pic>
        <p:nvPicPr>
          <p:cNvPr id="21508" name="Picture 3" descr="Image result for 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3" y="4495800"/>
            <a:ext cx="68818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tvcc.edu/depts/biology/HotPot/images/Biol%201406/nucleot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78013"/>
            <a:ext cx="51720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Phosphate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3276600"/>
            <a:ext cx="18288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 flipV="1">
            <a:off x="5410200" y="4906964"/>
            <a:ext cx="491490" cy="2791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01690" y="489368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Sugar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777425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Nitrogenous base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19600" y="2286000"/>
            <a:ext cx="1225105" cy="255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3 Parts of a Nucleotide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Pg</a:t>
            </a:r>
            <a:r>
              <a:rPr lang="en-US" dirty="0" smtClean="0">
                <a:solidFill>
                  <a:srgbClr val="FFC000"/>
                </a:solidFill>
              </a:rPr>
              <a:t> U2-5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70" y="584774"/>
            <a:ext cx="9144000" cy="6273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endParaRPr lang="en-US" sz="4000" b="1" u="sng" dirty="0"/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endParaRPr lang="en-US" sz="4000" b="1" u="sng" dirty="0"/>
          </a:p>
          <a:p>
            <a:pPr marL="0" indent="0" algn="ctr">
              <a:buNone/>
            </a:pPr>
            <a:endParaRPr lang="en-US" sz="4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852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096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246438"/>
            <a:ext cx="336073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246438"/>
            <a:ext cx="2400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60338"/>
            <a:ext cx="2933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Which Organic Molecule?</a:t>
            </a:r>
            <a:endParaRPr lang="en-US" sz="48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21985"/>
              </p:ext>
            </p:extLst>
          </p:nvPr>
        </p:nvGraphicFramePr>
        <p:xfrm>
          <a:off x="2743200" y="914400"/>
          <a:ext cx="6096000" cy="563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Carbohydrates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Proteins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Nucleic</a:t>
                      </a:r>
                      <a:r>
                        <a:rPr lang="en-US" b="1" baseline="0" dirty="0" smtClean="0"/>
                        <a:t> Acids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17411"/>
            <a:ext cx="304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Iodine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Benedict’s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No test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Fatty acids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Nucleotide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Sugars and starch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Amino acids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Control genes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Brown paper bag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Starch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Glucose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Enzymes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Stored energy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Controls body functions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Quick energy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Biuret’s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Long term energy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Hormones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Glycerol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Nitrogen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P</a:t>
            </a:r>
            <a:r>
              <a:rPr lang="en-US" b="1" dirty="0" smtClean="0"/>
              <a:t>hosphorus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53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24" t="56250" r="15001" b="7031"/>
          <a:stretch/>
        </p:blipFill>
        <p:spPr>
          <a:xfrm>
            <a:off x="228600" y="1295400"/>
            <a:ext cx="86819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C000"/>
                </a:solidFill>
              </a:rPr>
              <a:t>Organic Molecules Foldable</a:t>
            </a:r>
            <a:br>
              <a:rPr lang="en-US" sz="5400" dirty="0" smtClean="0">
                <a:solidFill>
                  <a:srgbClr val="FFC000"/>
                </a:solidFill>
              </a:rPr>
            </a:br>
            <a:endParaRPr lang="en-US" sz="54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31" t="18750" r="22656" b="25000"/>
          <a:stretch/>
        </p:blipFill>
        <p:spPr>
          <a:xfrm>
            <a:off x="1154289" y="1752600"/>
            <a:ext cx="6618111" cy="48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Enzymes </a:t>
            </a:r>
            <a:r>
              <a:rPr lang="en-US" dirty="0"/>
              <a:t>Reading &amp; Questions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tomorrow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Make-up work? </a:t>
            </a:r>
            <a:endParaRPr lang="en-US" dirty="0"/>
          </a:p>
          <a:p>
            <a:pPr lvl="1"/>
            <a:r>
              <a:rPr lang="en-US" dirty="0" smtClean="0"/>
              <a:t>Progress reports will be distributed on Friday</a:t>
            </a:r>
          </a:p>
          <a:p>
            <a:pPr marL="0" indent="0">
              <a:buNone/>
            </a:pPr>
            <a:r>
              <a:rPr lang="en-US" dirty="0" smtClean="0"/>
              <a:t>3. Test Corrections</a:t>
            </a:r>
          </a:p>
          <a:p>
            <a:pPr lvl="1"/>
            <a:r>
              <a:rPr lang="en-US" dirty="0" smtClean="0"/>
              <a:t>Test corrections must be completed in order to qualify for a re-test</a:t>
            </a:r>
          </a:p>
          <a:p>
            <a:r>
              <a:rPr lang="en-US" dirty="0" smtClean="0"/>
              <a:t>Everyone should be working on something! Do not pack up your things! </a:t>
            </a:r>
          </a:p>
          <a:p>
            <a:r>
              <a:rPr lang="en-US" dirty="0" smtClean="0"/>
              <a:t>If we are not working, then the worksheet will be due at the end of the class period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Corrections for 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0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write out the </a:t>
            </a:r>
            <a:r>
              <a:rPr lang="en-US" b="1" u="sng" dirty="0" smtClean="0"/>
              <a:t>entire question</a:t>
            </a:r>
          </a:p>
          <a:p>
            <a:r>
              <a:rPr lang="en-US" dirty="0" smtClean="0"/>
              <a:t>Must write out the entire </a:t>
            </a:r>
            <a:r>
              <a:rPr lang="en-US" b="1" u="sng" dirty="0" smtClean="0"/>
              <a:t>CORRECT</a:t>
            </a:r>
            <a:r>
              <a:rPr lang="en-US" dirty="0" smtClean="0"/>
              <a:t> answer</a:t>
            </a:r>
          </a:p>
          <a:p>
            <a:r>
              <a:rPr lang="en-US" dirty="0" smtClean="0"/>
              <a:t>A brief </a:t>
            </a:r>
            <a:r>
              <a:rPr lang="en-US" b="1" u="sng" dirty="0" smtClean="0"/>
              <a:t>explanation</a:t>
            </a:r>
            <a:r>
              <a:rPr lang="en-US" dirty="0" smtClean="0"/>
              <a:t> as to </a:t>
            </a:r>
            <a:r>
              <a:rPr lang="en-US" b="1" u="sng" dirty="0" smtClean="0"/>
              <a:t>why</a:t>
            </a:r>
            <a:r>
              <a:rPr lang="en-US" dirty="0" smtClean="0"/>
              <a:t> that is the correct answer </a:t>
            </a:r>
          </a:p>
          <a:p>
            <a:pPr lvl="1"/>
            <a:r>
              <a:rPr lang="en-US" dirty="0" smtClean="0"/>
              <a:t>Explanation does not have to be in complete sentences</a:t>
            </a:r>
          </a:p>
          <a:p>
            <a:pPr lvl="1"/>
            <a:r>
              <a:rPr lang="en-US" dirty="0" smtClean="0"/>
              <a:t>Bullet points and definitions are 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85793"/>
            <a:ext cx="8458200" cy="48768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dirty="0" smtClean="0"/>
              <a:t>1. What are the subunits of a </a:t>
            </a:r>
            <a:r>
              <a:rPr lang="en-US" b="1" u="sng" dirty="0" smtClean="0"/>
              <a:t>protein</a:t>
            </a:r>
            <a:r>
              <a:rPr lang="en-US" dirty="0" smtClean="0"/>
              <a:t>?</a:t>
            </a:r>
          </a:p>
          <a:p>
            <a:pPr lvl="0">
              <a:buNone/>
            </a:pPr>
            <a:r>
              <a:rPr lang="en-US" dirty="0" smtClean="0"/>
              <a:t>2. Give three </a:t>
            </a:r>
            <a:r>
              <a:rPr lang="en-US" b="1" u="sng" dirty="0" smtClean="0"/>
              <a:t>functions</a:t>
            </a:r>
            <a:r>
              <a:rPr lang="en-US" dirty="0" smtClean="0"/>
              <a:t> of a </a:t>
            </a:r>
            <a:r>
              <a:rPr lang="en-US" b="1" u="sng" dirty="0" smtClean="0"/>
              <a:t>protein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3. Give two </a:t>
            </a:r>
            <a:r>
              <a:rPr lang="en-US" b="1" u="sng" dirty="0"/>
              <a:t>non-food examples </a:t>
            </a:r>
            <a:r>
              <a:rPr lang="en-US" dirty="0"/>
              <a:t>of a </a:t>
            </a:r>
            <a:r>
              <a:rPr lang="en-US" b="1" u="sng" dirty="0"/>
              <a:t>protein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/>
              <a:t>4</a:t>
            </a:r>
            <a:r>
              <a:rPr lang="en-US" dirty="0" smtClean="0"/>
              <a:t>. I have a mystery solution. How can I determine if </a:t>
            </a:r>
            <a:r>
              <a:rPr lang="en-US" b="1" dirty="0" smtClean="0"/>
              <a:t>proteins</a:t>
            </a:r>
            <a:r>
              <a:rPr lang="en-US" dirty="0" smtClean="0"/>
              <a:t> are present?</a:t>
            </a:r>
          </a:p>
          <a:p>
            <a:pPr lvl="0">
              <a:buNone/>
            </a:pPr>
            <a:r>
              <a:rPr lang="en-US" dirty="0"/>
              <a:t>5</a:t>
            </a:r>
            <a:r>
              <a:rPr lang="en-US" dirty="0" smtClean="0"/>
              <a:t>. What are the subunits of a </a:t>
            </a:r>
            <a:r>
              <a:rPr lang="en-US" b="1" u="sng" dirty="0" smtClean="0"/>
              <a:t>nucleic acid</a:t>
            </a:r>
            <a:r>
              <a:rPr lang="en-US" dirty="0" smtClean="0"/>
              <a:t>? </a:t>
            </a:r>
          </a:p>
          <a:p>
            <a:pPr lvl="0">
              <a:buNone/>
            </a:pPr>
            <a:r>
              <a:rPr lang="en-US" dirty="0"/>
              <a:t>6</a:t>
            </a:r>
            <a:r>
              <a:rPr lang="en-US" dirty="0" smtClean="0"/>
              <a:t>. Give an </a:t>
            </a:r>
            <a:r>
              <a:rPr lang="en-US" b="1" u="sng" dirty="0" smtClean="0"/>
              <a:t>example</a:t>
            </a:r>
            <a:r>
              <a:rPr lang="en-US" dirty="0" smtClean="0"/>
              <a:t> of a </a:t>
            </a:r>
            <a:r>
              <a:rPr lang="en-US" b="1" u="sng" dirty="0" smtClean="0"/>
              <a:t>nucleic acid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7</a:t>
            </a:r>
            <a:r>
              <a:rPr lang="en-US" dirty="0" smtClean="0"/>
              <a:t>. An </a:t>
            </a:r>
            <a:r>
              <a:rPr lang="en-US" dirty="0"/>
              <a:t>enzyme will </a:t>
            </a:r>
            <a:r>
              <a:rPr lang="en-US" b="1" u="sng" dirty="0"/>
              <a:t>break down </a:t>
            </a:r>
            <a:r>
              <a:rPr lang="en-US" dirty="0"/>
              <a:t>a </a:t>
            </a:r>
            <a:r>
              <a:rPr lang="en-US" b="1" u="sng" dirty="0"/>
              <a:t>starch</a:t>
            </a:r>
            <a:r>
              <a:rPr lang="en-US" dirty="0"/>
              <a:t> into which molecule?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pages U2-4, U2-5, and U2-6</a:t>
            </a:r>
          </a:p>
          <a:p>
            <a:r>
              <a:rPr lang="en-US" dirty="0" smtClean="0"/>
              <a:t>Once finished with those pages, you can begin working on your Organic Molecule foldable. Instructions are on the bottom of U2-6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Do Now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57" y="93055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Identify the organic molecules.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2" y="2219325"/>
            <a:ext cx="50958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39909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90" y="228600"/>
            <a:ext cx="1845247" cy="194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64" y="4524375"/>
            <a:ext cx="28575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7" y="1828800"/>
            <a:ext cx="181491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118" y="491993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53521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199" y="453521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6262" y="2438400"/>
            <a:ext cx="470000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3232" y="2068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364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92D050"/>
                </a:solidFill>
              </a:rPr>
              <a:t>pH</a:t>
            </a:r>
            <a:endParaRPr lang="en-US" sz="88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43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potenz</a:t>
            </a:r>
            <a:r>
              <a:rPr lang="en-US" dirty="0"/>
              <a:t> </a:t>
            </a:r>
            <a:r>
              <a:rPr lang="en-US" dirty="0" smtClean="0"/>
              <a:t>Hydrogen”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MAKE PREDICTIONS!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34575" r="37701" b="28460"/>
          <a:stretch/>
        </p:blipFill>
        <p:spPr bwMode="auto">
          <a:xfrm>
            <a:off x="2362200" y="2251841"/>
            <a:ext cx="4648200" cy="44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6. Below are </a:t>
            </a:r>
            <a:r>
              <a:rPr lang="en-US" dirty="0"/>
              <a:t>test results </a:t>
            </a:r>
            <a:r>
              <a:rPr lang="en-US" dirty="0" smtClean="0"/>
              <a:t>for </a:t>
            </a:r>
            <a:r>
              <a:rPr lang="en-US" dirty="0"/>
              <a:t>a mystery food. What </a:t>
            </a:r>
            <a:r>
              <a:rPr lang="en-US" dirty="0" smtClean="0"/>
              <a:t>organic molecules are </a:t>
            </a:r>
            <a:r>
              <a:rPr lang="en-US" dirty="0"/>
              <a:t>most </a:t>
            </a:r>
            <a:r>
              <a:rPr lang="en-US" dirty="0" smtClean="0"/>
              <a:t>likely </a:t>
            </a:r>
            <a:r>
              <a:rPr lang="en-US" dirty="0"/>
              <a:t>present in the mystery </a:t>
            </a:r>
            <a:r>
              <a:rPr lang="en-US" dirty="0" smtClean="0"/>
              <a:t>food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6400" y="3048000"/>
            <a:ext cx="5486759" cy="33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84"/>
            <a:ext cx="8229600" cy="1143000"/>
          </a:xfrm>
        </p:spPr>
        <p:txBody>
          <a:bodyPr/>
          <a:lstStyle/>
          <a:p>
            <a:r>
              <a:rPr lang="en-US" dirty="0" smtClean="0"/>
              <a:t>Lab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Do not move from your designated lab bench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If you get up without permission, you will receive a zero for the day</a:t>
            </a:r>
          </a:p>
          <a:p>
            <a:r>
              <a:rPr lang="en-US" b="1" dirty="0">
                <a:solidFill>
                  <a:srgbClr val="92D050"/>
                </a:solidFill>
              </a:rPr>
              <a:t>Inappropriate lab behavior or procedures will result in an automatic F for this </a:t>
            </a:r>
            <a:r>
              <a:rPr lang="en-US" b="1" dirty="0" smtClean="0">
                <a:solidFill>
                  <a:srgbClr val="92D050"/>
                </a:solidFill>
              </a:rPr>
              <a:t>lab this includes:</a:t>
            </a:r>
            <a:endParaRPr lang="en-US" b="1" dirty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Horseplay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Throwing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Not following directions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Tampering with chemicals in an unsafe way that could cause harm to you or your classmates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Failure to comply with the above rules will result in a loss of lab privileges indefinitely</a:t>
            </a:r>
          </a:p>
          <a:p>
            <a:pPr lvl="1"/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857250"/>
            <a:ext cx="2588419" cy="159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1960"/>
            <a:ext cx="9144000" cy="18823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for Organic Compounds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98789"/>
            <a:ext cx="3683794" cy="174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248025" cy="19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http://michelle1004.weebly.com/uploads/3/9/4/4/39445187/611865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2546747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18" t="19792" r="11718" b="14583"/>
          <a:stretch/>
        </p:blipFill>
        <p:spPr>
          <a:xfrm>
            <a:off x="457200" y="228600"/>
            <a:ext cx="8353168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408" y="980862"/>
            <a:ext cx="9144000" cy="3539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n-US" sz="27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Simple chemical tests with substances called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indicators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can be conducted to determine the presence of different organic compounds.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color change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an indicator is usually a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positive test for the presence of an organic compound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If there is </a:t>
            </a:r>
            <a:r>
              <a:rPr lang="en-US" sz="27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</a:t>
            </a:r>
            <a:r>
              <a:rPr lang="en-US" sz="27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color change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it is </a:t>
            </a:r>
            <a:r>
              <a:rPr lang="en-US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sz="2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negative test, meaning that organic molecule is </a:t>
            </a:r>
            <a:r>
              <a:rPr lang="en-US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en-US" sz="2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present </a:t>
            </a:r>
            <a:endParaRPr lang="en-US" sz="27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451" r="13226" b="8565"/>
          <a:stretch>
            <a:fillRect/>
          </a:stretch>
        </p:blipFill>
        <p:spPr bwMode="auto">
          <a:xfrm>
            <a:off x="3119211" y="4598432"/>
            <a:ext cx="2400526" cy="202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0" y="4229100"/>
            <a:ext cx="2019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Benedict’s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1225" y="4295775"/>
            <a:ext cx="2019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Biuret’s Solution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4642248"/>
            <a:ext cx="1543050" cy="3869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29250" y="4642247"/>
            <a:ext cx="1352550" cy="600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00" t="19792" r="11718" b="16667"/>
          <a:stretch/>
        </p:blipFill>
        <p:spPr>
          <a:xfrm>
            <a:off x="381000" y="381000"/>
            <a:ext cx="8397025" cy="6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56" t="19792" r="12500" b="18750"/>
          <a:stretch/>
        </p:blipFill>
        <p:spPr>
          <a:xfrm>
            <a:off x="152400" y="685800"/>
            <a:ext cx="874104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9044"/>
            <a:ext cx="2971800" cy="1785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0263" y="49351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Starch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 – Iodine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540794"/>
            <a:ext cx="1021556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797" y="1459111"/>
            <a:ext cx="7315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Add to samples.  If starch is present the color will change from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orange-brown to purple-black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93" y="4110543"/>
            <a:ext cx="28670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8775" y="4825604"/>
            <a:ext cx="18383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Apple - NEGATIVE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4125" y="4747022"/>
            <a:ext cx="18383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Potato - POSITIVE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25504" r="29102" b="36082"/>
          <a:stretch>
            <a:fillRect/>
          </a:stretch>
        </p:blipFill>
        <p:spPr bwMode="auto">
          <a:xfrm>
            <a:off x="1819276" y="2382441"/>
            <a:ext cx="2746772" cy="15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6" y="2107407"/>
            <a:ext cx="1166813" cy="1816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>
            <a:fillRect/>
          </a:stretch>
        </p:blipFill>
        <p:spPr bwMode="auto">
          <a:xfrm>
            <a:off x="4171950" y="2650332"/>
            <a:ext cx="4972050" cy="33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4019551"/>
            <a:ext cx="3927872" cy="18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1804987"/>
            <a:ext cx="1235869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23825" y="86439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Protein Test – Biuret’s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4975" y="1562100"/>
            <a:ext cx="7315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Add to samples.  If protein is present the color will change from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deep blue to lilac purple</a:t>
            </a:r>
          </a:p>
        </p:txBody>
      </p:sp>
    </p:spTree>
    <p:extLst>
      <p:ext uri="{BB962C8B-B14F-4D97-AF65-F5344CB8AC3E}">
        <p14:creationId xmlns:p14="http://schemas.microsoft.com/office/powerpoint/2010/main" val="21346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6422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Lipid Test – Brown Paper 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775" y="1243201"/>
            <a:ext cx="7410450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Add sample to brown paper bag.  If lipid is present it will leave a </a:t>
            </a:r>
            <a:r>
              <a:rPr lang="en-US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greasy smudge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 the brown paper bag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2" t="18889" r="6804" b="8704"/>
          <a:stretch>
            <a:fillRect/>
          </a:stretch>
        </p:blipFill>
        <p:spPr bwMode="auto">
          <a:xfrm>
            <a:off x="0" y="3429000"/>
            <a:ext cx="223004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25780" r="6810" b="4597"/>
          <a:stretch>
            <a:fillRect/>
          </a:stretch>
        </p:blipFill>
        <p:spPr bwMode="auto">
          <a:xfrm>
            <a:off x="5457825" y="3981450"/>
            <a:ext cx="3562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42545"/>
          <a:stretch>
            <a:fillRect/>
          </a:stretch>
        </p:blipFill>
        <p:spPr bwMode="auto">
          <a:xfrm>
            <a:off x="2514600" y="2682478"/>
            <a:ext cx="502920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10">
      <a:majorFont>
        <a:latin typeface="Cooper Black"/>
        <a:ea typeface=""/>
        <a:cs typeface=""/>
      </a:majorFont>
      <a:minorFont>
        <a:latin typeface="Century Gothic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19186</TotalTime>
  <Words>2147</Words>
  <Application>Microsoft Office PowerPoint</Application>
  <PresentationFormat>On-screen Show (4:3)</PresentationFormat>
  <Paragraphs>479</Paragraphs>
  <Slides>104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4" baseType="lpstr">
      <vt:lpstr>ＭＳ Ｐゴシック</vt:lpstr>
      <vt:lpstr>SimSun</vt:lpstr>
      <vt:lpstr>Aharoni</vt:lpstr>
      <vt:lpstr>Arial</vt:lpstr>
      <vt:lpstr>Arial Black</vt:lpstr>
      <vt:lpstr>Arial Narrow</vt:lpstr>
      <vt:lpstr>Bebas</vt:lpstr>
      <vt:lpstr>Calibri</vt:lpstr>
      <vt:lpstr>Cambria</vt:lpstr>
      <vt:lpstr>Century Gothic</vt:lpstr>
      <vt:lpstr>Century Schoolbook</vt:lpstr>
      <vt:lpstr>Cooper Black</vt:lpstr>
      <vt:lpstr>Lucida Handwriting</vt:lpstr>
      <vt:lpstr>Mufferaw</vt:lpstr>
      <vt:lpstr>Symbol</vt:lpstr>
      <vt:lpstr>Times New Roman</vt:lpstr>
      <vt:lpstr>Tw Cen MT</vt:lpstr>
      <vt:lpstr>Wingdings</vt:lpstr>
      <vt:lpstr>Wingdings 2</vt:lpstr>
      <vt:lpstr>Office Theme</vt:lpstr>
      <vt:lpstr>Unit 7 Test Passcodes</vt:lpstr>
      <vt:lpstr>Do Now</vt:lpstr>
      <vt:lpstr>Unit 2 Packet</vt:lpstr>
      <vt:lpstr>What IS an acid or a base?</vt:lpstr>
      <vt:lpstr>pH Scale</vt:lpstr>
      <vt:lpstr>pH Scale-</vt:lpstr>
      <vt:lpstr>PowerPoint Presentation</vt:lpstr>
      <vt:lpstr>Sample questions</vt:lpstr>
      <vt:lpstr>pH</vt:lpstr>
      <vt:lpstr>PowerPoint Presentation</vt:lpstr>
      <vt:lpstr>PowerPoint Presentation</vt:lpstr>
      <vt:lpstr>PowerPoint Presentation</vt:lpstr>
      <vt:lpstr>PowerPoint Presentation</vt:lpstr>
      <vt:lpstr>Measured pH</vt:lpstr>
      <vt:lpstr>What IS an acid or a base?</vt:lpstr>
      <vt:lpstr>How do buffers work?</vt:lpstr>
      <vt:lpstr>Buffers</vt:lpstr>
      <vt:lpstr>How do buffers work?</vt:lpstr>
      <vt:lpstr>Buffers Regulate pH</vt:lpstr>
      <vt:lpstr>Analyzing Nutrition Labels</vt:lpstr>
      <vt:lpstr>What is MATTER?</vt:lpstr>
      <vt:lpstr>What is an ELEMENT?</vt:lpstr>
      <vt:lpstr>PowerPoint Presentation</vt:lpstr>
      <vt:lpstr>What are the 5 main elements that make up your body?</vt:lpstr>
      <vt:lpstr>What is a MOLECULE?</vt:lpstr>
      <vt:lpstr>Examples of MOLECULES</vt:lpstr>
      <vt:lpstr>Periodic Table</vt:lpstr>
      <vt:lpstr>What are the 2 types of MOLECULES?</vt:lpstr>
      <vt:lpstr>Organic vs. Inorganic</vt:lpstr>
      <vt:lpstr>Organic vs. Inorganic</vt:lpstr>
      <vt:lpstr>Organic                      Inorganic</vt:lpstr>
      <vt:lpstr>O or I?!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Umm…why are we learning about chemistry in biology?</vt:lpstr>
      <vt:lpstr>What is a MONOMER?</vt:lpstr>
      <vt:lpstr>What is a POLYMER?</vt:lpstr>
      <vt:lpstr>PowerPoint Presentation</vt:lpstr>
      <vt:lpstr>Do Now</vt:lpstr>
      <vt:lpstr>Do Now</vt:lpstr>
      <vt:lpstr>Do Now</vt:lpstr>
      <vt:lpstr>PowerPoint Presentation</vt:lpstr>
      <vt:lpstr>Carbohydrates</vt:lpstr>
      <vt:lpstr>Carbohydrates</vt:lpstr>
      <vt:lpstr>How are starch and simple sugar related?!</vt:lpstr>
      <vt:lpstr>PowerPoint Presentation</vt:lpstr>
      <vt:lpstr>Carbohydrates Cont</vt:lpstr>
      <vt:lpstr>PowerPoint Presentation</vt:lpstr>
      <vt:lpstr>Iodine: Starch</vt:lpstr>
      <vt:lpstr>Benedict’s: Sugar</vt:lpstr>
      <vt:lpstr>PowerPoint Presentation</vt:lpstr>
      <vt:lpstr>Lipids</vt:lpstr>
      <vt:lpstr>Lipids</vt:lpstr>
      <vt:lpstr>Brown Paper Bag: Lipids</vt:lpstr>
      <vt:lpstr>Lipids</vt:lpstr>
      <vt:lpstr>Carb or Lipid?!</vt:lpstr>
      <vt:lpstr>What Should I eat?</vt:lpstr>
      <vt:lpstr>Do Now</vt:lpstr>
      <vt:lpstr>Looking Ahead</vt:lpstr>
      <vt:lpstr>Proteins</vt:lpstr>
      <vt:lpstr>Proteins</vt:lpstr>
      <vt:lpstr>Proteins</vt:lpstr>
      <vt:lpstr>Proteins</vt:lpstr>
      <vt:lpstr>Pictures of Proteins</vt:lpstr>
      <vt:lpstr>Proteins</vt:lpstr>
      <vt:lpstr>Biuret’s: Protein</vt:lpstr>
      <vt:lpstr>Proteins</vt:lpstr>
      <vt:lpstr>PowerPoint Presentation</vt:lpstr>
      <vt:lpstr>PowerPoint Presentation</vt:lpstr>
      <vt:lpstr>Do Now</vt:lpstr>
      <vt:lpstr>Nucleic Acids</vt:lpstr>
      <vt:lpstr>Nucleic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Organic Molecule?</vt:lpstr>
      <vt:lpstr>PowerPoint Presentation</vt:lpstr>
      <vt:lpstr>Organic Molecules Foldable </vt:lpstr>
      <vt:lpstr>Classwork</vt:lpstr>
      <vt:lpstr>Test Corrections for Re-Test</vt:lpstr>
      <vt:lpstr>Do Now</vt:lpstr>
      <vt:lpstr>Classwork</vt:lpstr>
      <vt:lpstr>Do Now</vt:lpstr>
      <vt:lpstr>Do Now (cont)</vt:lpstr>
      <vt:lpstr>Lab Rules</vt:lpstr>
      <vt:lpstr>Tests for Organic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Now</vt:lpstr>
      <vt:lpstr>Announcements</vt:lpstr>
      <vt:lpstr>Organic Molecule Quiz</vt:lpstr>
      <vt:lpstr>Do Now</vt:lpstr>
      <vt:lpstr>Test Your Knowledge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Catalyst:</dc:title>
  <dc:creator>Angie Phillips</dc:creator>
  <cp:lastModifiedBy>Simmons, Brooke</cp:lastModifiedBy>
  <cp:revision>280</cp:revision>
  <dcterms:created xsi:type="dcterms:W3CDTF">2011-09-01T01:57:32Z</dcterms:created>
  <dcterms:modified xsi:type="dcterms:W3CDTF">2017-09-29T12:38:39Z</dcterms:modified>
</cp:coreProperties>
</file>