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aVc_LEuiZ-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tolaf.edu/people/giannini/flashanimat/transport/osmosis.sw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45" y="-12404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Do Now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0343"/>
            <a:ext cx="4800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would happen if there were no border between the </a:t>
            </a:r>
            <a:r>
              <a:rPr lang="en-US" b="1" dirty="0" smtClean="0"/>
              <a:t>United States</a:t>
            </a:r>
            <a:r>
              <a:rPr lang="en-US" dirty="0" smtClean="0"/>
              <a:t> and </a:t>
            </a:r>
            <a:r>
              <a:rPr lang="en-US" b="1" dirty="0" smtClean="0"/>
              <a:t>Canada</a:t>
            </a:r>
            <a:r>
              <a:rPr lang="en-US" dirty="0" smtClean="0"/>
              <a:t>??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</a:t>
            </a:r>
            <a:r>
              <a:rPr lang="en-US" b="1" dirty="0" smtClean="0"/>
              <a:t>cell membrane</a:t>
            </a:r>
            <a:r>
              <a:rPr lang="en-US" dirty="0" smtClean="0"/>
              <a:t> like a border between countries?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Think back to STERNGRR. What is </a:t>
            </a:r>
            <a:r>
              <a:rPr lang="en-US" b="1" dirty="0" smtClean="0"/>
              <a:t>regulation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lib.utexas.edu/maps/americas/canada_pol_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706" y="1143000"/>
            <a:ext cx="4266168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5925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Diffusion   example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malouffbioblog.files.wordpress.com/2011/11/diffu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2372"/>
            <a:ext cx="7620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066008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Diffusion   example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8485" y="61012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88616" y="56729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16213" y="62536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0396" y="554158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62536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2543" y="44852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20909" y="631671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07264" y="49845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77554" y="24016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15606" y="316624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01361" y="5715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38600" y="329762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85443" y="33160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384153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49416" y="273006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68455" y="257766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30513" y="44852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67954" y="22492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51224" y="436179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28900" y="156604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50730" y="369438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6293" y="189186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50671" y="362607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06609" y="4679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5060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26380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70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See Some Diffusion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http://www.youtube.com/watch?v=aVc_LEuiZ-4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http://www.stolaf.edu/people/giannini/flashanimat/transport/diffusion.swf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i="1" dirty="0" smtClean="0"/>
              <a:t>Food Coloring Demo</a:t>
            </a:r>
          </a:p>
          <a:p>
            <a:pPr>
              <a:buNone/>
            </a:pPr>
            <a:r>
              <a:rPr lang="en-US" sz="2400" i="1" dirty="0" err="1" smtClean="0"/>
              <a:t>Febreeze</a:t>
            </a:r>
            <a:r>
              <a:rPr lang="en-US" sz="2400" i="1" dirty="0" smtClean="0"/>
              <a:t> Demo</a:t>
            </a:r>
            <a:endParaRPr lang="en-US" sz="2400" i="1" dirty="0"/>
          </a:p>
        </p:txBody>
      </p:sp>
      <p:pic>
        <p:nvPicPr>
          <p:cNvPr id="7170" name="Picture 2" descr="C:\Documents and Settings\brooke1.simmons\Local Settings\Temporary Internet Files\Content.IE5\XFSO99WJ\MP9003905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CFU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Check For Understanding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“I don’t know” </a:t>
            </a:r>
            <a:r>
              <a:rPr lang="en-US" dirty="0" smtClean="0"/>
              <a:t>is </a:t>
            </a:r>
            <a:r>
              <a:rPr lang="en-US" b="1" u="sng" dirty="0" smtClean="0"/>
              <a:t>NOT</a:t>
            </a:r>
            <a:r>
              <a:rPr lang="en-US" dirty="0" smtClean="0"/>
              <a:t> an acceptable response in this class!!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INSTEAD</a:t>
            </a:r>
          </a:p>
          <a:p>
            <a:pPr algn="ctr">
              <a:buNone/>
            </a:pPr>
            <a:r>
              <a:rPr lang="en-US" i="1" dirty="0" smtClean="0"/>
              <a:t>What did you mean by…</a:t>
            </a:r>
          </a:p>
          <a:p>
            <a:pPr algn="ctr">
              <a:buNone/>
            </a:pPr>
            <a:r>
              <a:rPr lang="en-US" i="1" dirty="0" smtClean="0"/>
              <a:t>How did you…</a:t>
            </a:r>
          </a:p>
          <a:p>
            <a:pPr algn="ctr">
              <a:buNone/>
            </a:pPr>
            <a:r>
              <a:rPr lang="en-US" i="1" dirty="0" smtClean="0"/>
              <a:t>Why is it that…</a:t>
            </a:r>
          </a:p>
          <a:p>
            <a:pPr algn="ctr">
              <a:buNone/>
            </a:pPr>
            <a:r>
              <a:rPr lang="en-US" i="1" dirty="0" smtClean="0"/>
              <a:t>Can you explain…</a:t>
            </a:r>
          </a:p>
          <a:p>
            <a:pPr algn="ctr">
              <a:buNone/>
            </a:pPr>
            <a:r>
              <a:rPr lang="en-US" i="1" dirty="0" smtClean="0"/>
              <a:t>What are some other examples of…</a:t>
            </a:r>
          </a:p>
          <a:p>
            <a:pPr algn="ctr">
              <a:buNone/>
            </a:pPr>
            <a:r>
              <a:rPr lang="en-US" i="1" dirty="0" smtClean="0"/>
              <a:t>What is the </a:t>
            </a:r>
            <a:r>
              <a:rPr lang="en-US" i="1" smtClean="0"/>
              <a:t>difference between…</a:t>
            </a:r>
            <a:endParaRPr lang="en-US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07" t="19635" r="11367" b="14917"/>
          <a:stretch>
            <a:fillRect/>
          </a:stretch>
        </p:blipFill>
        <p:spPr bwMode="auto">
          <a:xfrm>
            <a:off x="381000" y="762000"/>
            <a:ext cx="83484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004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133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High to low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971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819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3581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3733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44196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to 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129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transport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660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Osmosis Example 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28194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5755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3583" y="25146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2227" y="35314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99918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4355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52900" y="4648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4900" y="29428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6886" y="42750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5127" y="2362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59672" y="49083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7400" y="32345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6527" y="5257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7900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43300" y="4495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88272" y="33869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714" y="41988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6293" y="189186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48500" y="389671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77000" y="539180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5060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26380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4350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Osmosis Example 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SALT SUCKS!</a:t>
            </a:r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3276600" y="28194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5755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3583" y="25146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2227" y="35314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99918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4355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52900" y="4648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4900" y="29428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6886" y="42750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5127" y="2362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59672" y="49083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7400" y="32345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6527" y="5257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7900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43300" y="4495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88272" y="33869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714" y="41988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6293" y="189186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48500" y="389671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77000" y="539180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5060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26380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6650" y="1550874"/>
            <a:ext cx="7340471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SALT </a:t>
            </a:r>
          </a:p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SUCKS!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024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Osmosis Example 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28194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5755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3583" y="25146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2227" y="35314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99918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4355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52900" y="4648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4900" y="29428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6886" y="42750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5127" y="2362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59672" y="49083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7400" y="32345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6527" y="5257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7900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43300" y="4495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88272" y="33869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714" y="41988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6293" y="189186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48500" y="389671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77000" y="539180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5060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26380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145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Osmosis   Example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8485" y="61012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88616" y="56729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16213" y="62536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0396" y="554158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62536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2543" y="44852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20909" y="631671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07264" y="49845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77554" y="24016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15606" y="316624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01361" y="5715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38600" y="329762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85443" y="33160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384153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49416" y="273006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68455" y="257766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30513" y="44852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67954" y="22492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51224" y="436179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28900" y="156604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50730" y="369438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6293" y="189186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50671" y="362607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06609" y="4679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5060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26380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119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 cell has a concentration of 0.8% carbon dioxide gas and 0.4% oxygen gas. The blood surrounding the cell has an oxygen concentration of 1.2% and a carbon dioxide concentration of 0.1%. What will the cell lose? What will the cell gain? Draw a picture to demonstrate this transport.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A blood cell has the same concentration of water </a:t>
            </a:r>
          </a:p>
          <a:p>
            <a:pPr>
              <a:buNone/>
            </a:pPr>
            <a:r>
              <a:rPr lang="en-US" dirty="0" smtClean="0"/>
              <a:t>	and salt as saline solution. A doctor who failed high </a:t>
            </a:r>
          </a:p>
          <a:p>
            <a:pPr>
              <a:buNone/>
            </a:pPr>
            <a:r>
              <a:rPr lang="en-US" dirty="0" smtClean="0"/>
              <a:t>	school biology and did not listen to the attending </a:t>
            </a:r>
          </a:p>
          <a:p>
            <a:pPr>
              <a:buNone/>
            </a:pPr>
            <a:r>
              <a:rPr lang="en-US" dirty="0" smtClean="0"/>
              <a:t>	nurse used a injection full of distilled water (100% </a:t>
            </a:r>
          </a:p>
          <a:p>
            <a:pPr>
              <a:buNone/>
            </a:pPr>
            <a:r>
              <a:rPr lang="en-US" dirty="0" smtClean="0"/>
              <a:t>	water). What will happen to the blood cells </a:t>
            </a:r>
          </a:p>
          <a:p>
            <a:pPr>
              <a:buNone/>
            </a:pPr>
            <a:r>
              <a:rPr lang="en-US" smtClean="0"/>
              <a:t>	surrounded </a:t>
            </a:r>
            <a:r>
              <a:rPr lang="en-US" dirty="0" smtClean="0"/>
              <a:t>by the distilled water? (Hint: You will </a:t>
            </a:r>
          </a:p>
          <a:p>
            <a:pPr>
              <a:buNone/>
            </a:pPr>
            <a:r>
              <a:rPr lang="en-US" dirty="0" smtClean="0"/>
              <a:t>	feel excruciating pain.) Explain.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73" t="46176" r="2424" b="20693"/>
          <a:stretch/>
        </p:blipFill>
        <p:spPr bwMode="auto">
          <a:xfrm>
            <a:off x="0" y="0"/>
            <a:ext cx="92555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093" y="584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proteins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784079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receptor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01393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plants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501393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animals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792" y="584024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nervous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1444" y="127629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ANIMALS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79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Some Osmosis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http://www.stolaf.edu/people/giannini/flashanimat/transport/osmosis.swf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Documents and Settings\brooke1.simmons\Local Settings\Temporary Internet Files\Content.IE5\SHZG0B14\MP9004447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00400"/>
            <a:ext cx="3657600" cy="2824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78" t="18009" r="21039" b="8157"/>
          <a:stretch/>
        </p:blipFill>
        <p:spPr bwMode="auto">
          <a:xfrm>
            <a:off x="838200" y="228600"/>
            <a:ext cx="7802088" cy="632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250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9375" t="19811" r="14831" b="23046"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Gummy Bear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9167" r="13281" b="13542"/>
          <a:stretch>
            <a:fillRect/>
          </a:stretch>
        </p:blipFill>
        <p:spPr bwMode="auto">
          <a:xfrm>
            <a:off x="304800" y="1676400"/>
            <a:ext cx="8382000" cy="4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69" t="22917" r="32031" b="13542"/>
          <a:stretch>
            <a:fillRect/>
          </a:stretch>
        </p:blipFill>
        <p:spPr bwMode="auto">
          <a:xfrm>
            <a:off x="457200" y="7620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26042" r="14844" b="13542"/>
          <a:stretch>
            <a:fillRect/>
          </a:stretch>
        </p:blipFill>
        <p:spPr bwMode="auto">
          <a:xfrm>
            <a:off x="304800" y="457200"/>
            <a:ext cx="853571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07" t="19635" r="11367" b="14917"/>
          <a:stretch>
            <a:fillRect/>
          </a:stretch>
        </p:blipFill>
        <p:spPr bwMode="auto">
          <a:xfrm>
            <a:off x="381000" y="762000"/>
            <a:ext cx="83484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004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133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High to low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971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819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3581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3733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44196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to 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129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transport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660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Facilitated   Diffusion    example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3962400" y="2438401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4114800" y="320828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4724400" y="2393731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4648200" y="4070133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/>
          <p:cNvSpPr/>
          <p:nvPr/>
        </p:nvSpPr>
        <p:spPr>
          <a:xfrm>
            <a:off x="5410200" y="3048001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5410200" y="4474780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/>
          <p:cNvSpPr/>
          <p:nvPr/>
        </p:nvSpPr>
        <p:spPr>
          <a:xfrm>
            <a:off x="4191000" y="4724400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3276600" y="3746940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3907221" y="4051741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4882055" y="3405355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>
            <a:off x="2590800" y="3560382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/>
          <p:cNvSpPr/>
          <p:nvPr/>
        </p:nvSpPr>
        <p:spPr>
          <a:xfrm>
            <a:off x="5415455" y="3757452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/>
          <p:cNvSpPr/>
          <p:nvPr/>
        </p:nvSpPr>
        <p:spPr>
          <a:xfrm>
            <a:off x="3197772" y="4724400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/>
          <p:cNvSpPr/>
          <p:nvPr/>
        </p:nvSpPr>
        <p:spPr>
          <a:xfrm>
            <a:off x="3224048" y="2743201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/>
          <p:cNvSpPr/>
          <p:nvPr/>
        </p:nvSpPr>
        <p:spPr>
          <a:xfrm>
            <a:off x="3689131" y="5276197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/>
          <p:cNvSpPr/>
          <p:nvPr/>
        </p:nvSpPr>
        <p:spPr>
          <a:xfrm>
            <a:off x="4953000" y="5065989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xagon 47"/>
          <p:cNvSpPr/>
          <p:nvPr/>
        </p:nvSpPr>
        <p:spPr>
          <a:xfrm>
            <a:off x="990600" y="3166243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/>
          <p:nvPr/>
        </p:nvSpPr>
        <p:spPr>
          <a:xfrm>
            <a:off x="2133600" y="2370085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/>
          <p:nvPr/>
        </p:nvSpPr>
        <p:spPr>
          <a:xfrm>
            <a:off x="6455979" y="5460128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/>
          <p:nvPr/>
        </p:nvSpPr>
        <p:spPr>
          <a:xfrm>
            <a:off x="1447800" y="4868919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51"/>
          <p:cNvSpPr/>
          <p:nvPr/>
        </p:nvSpPr>
        <p:spPr>
          <a:xfrm>
            <a:off x="6477000" y="247781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3397870">
            <a:off x="2973114" y="2062657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20862801">
            <a:off x="2178081" y="4279453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903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1902373" y="2890349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7764517" y="353673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6970986" y="4805863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5638800" y="5909443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/>
          <p:cNvSpPr/>
          <p:nvPr/>
        </p:nvSpPr>
        <p:spPr>
          <a:xfrm>
            <a:off x="6742386" y="3245070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5410200" y="4474780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/>
          <p:cNvSpPr/>
          <p:nvPr/>
        </p:nvSpPr>
        <p:spPr>
          <a:xfrm>
            <a:off x="1505607" y="536816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6926317" y="4075390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1957552" y="4774339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3831020" y="448266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>
            <a:off x="2590800" y="3560382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/>
          <p:cNvSpPr/>
          <p:nvPr/>
        </p:nvSpPr>
        <p:spPr>
          <a:xfrm>
            <a:off x="7307317" y="2974434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/>
          <p:cNvSpPr/>
          <p:nvPr/>
        </p:nvSpPr>
        <p:spPr>
          <a:xfrm>
            <a:off x="7535917" y="228074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/>
          <p:cNvSpPr/>
          <p:nvPr/>
        </p:nvSpPr>
        <p:spPr>
          <a:xfrm>
            <a:off x="4083268" y="2383227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/>
          <p:cNvSpPr/>
          <p:nvPr/>
        </p:nvSpPr>
        <p:spPr>
          <a:xfrm>
            <a:off x="3962400" y="3302889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/>
          <p:cNvSpPr/>
          <p:nvPr/>
        </p:nvSpPr>
        <p:spPr>
          <a:xfrm>
            <a:off x="2645979" y="5741279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xagon 47"/>
          <p:cNvSpPr/>
          <p:nvPr/>
        </p:nvSpPr>
        <p:spPr>
          <a:xfrm>
            <a:off x="990600" y="3166243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/>
          <p:nvPr/>
        </p:nvSpPr>
        <p:spPr>
          <a:xfrm>
            <a:off x="1939159" y="197594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/>
          <p:nvPr/>
        </p:nvSpPr>
        <p:spPr>
          <a:xfrm>
            <a:off x="6455979" y="5460128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/>
          <p:nvPr/>
        </p:nvSpPr>
        <p:spPr>
          <a:xfrm>
            <a:off x="762000" y="4443255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51"/>
          <p:cNvSpPr/>
          <p:nvPr/>
        </p:nvSpPr>
        <p:spPr>
          <a:xfrm>
            <a:off x="6477000" y="247781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1710559" y="3886200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569780" y="1897121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5662448" y="1718446"/>
            <a:ext cx="457200" cy="394139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Facilitated   Diffusion    example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3397870">
            <a:off x="3274162" y="1874357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870530">
            <a:off x="6030877" y="4436251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450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4175" y="19843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PASSIVE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658812"/>
            <a:ext cx="4424363" cy="5970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NO </a:t>
            </a:r>
            <a:r>
              <a:rPr lang="en-US" sz="3200" dirty="0"/>
              <a:t>e</a:t>
            </a:r>
            <a:r>
              <a:rPr lang="en-US" sz="3200" dirty="0" smtClean="0"/>
              <a:t>nergy required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27463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C000"/>
                </a:solidFill>
              </a:rPr>
              <a:t>ACTIVE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658812"/>
            <a:ext cx="4041775" cy="5970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Energy required!</a:t>
            </a:r>
            <a:endParaRPr lang="en-US" sz="3200" dirty="0"/>
          </a:p>
        </p:txBody>
      </p:sp>
      <p:sp>
        <p:nvSpPr>
          <p:cNvPr id="2" name="Lightning Bolt 1"/>
          <p:cNvSpPr/>
          <p:nvPr/>
        </p:nvSpPr>
        <p:spPr>
          <a:xfrm>
            <a:off x="5105400" y="1371600"/>
            <a:ext cx="3581400" cy="5334000"/>
          </a:xfrm>
          <a:prstGeom prst="lightningBol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basementmedicine.org/wp-content/uploads/2012/12/energy-drink-douglas-lar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324350" cy="288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95800" y="0"/>
            <a:ext cx="0" cy="7086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3247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66" t="33542" r="10568" b="21098"/>
          <a:stretch>
            <a:fillRect/>
          </a:stretch>
        </p:blipFill>
        <p:spPr bwMode="auto">
          <a:xfrm>
            <a:off x="304800" y="152400"/>
            <a:ext cx="883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7200" y="76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762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990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certain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505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3505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362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Type of lipid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590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 layers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895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partial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3124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access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64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07" t="19635" r="11367" b="14917"/>
          <a:stretch>
            <a:fillRect/>
          </a:stretch>
        </p:blipFill>
        <p:spPr bwMode="auto">
          <a:xfrm>
            <a:off x="381000" y="762000"/>
            <a:ext cx="83484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004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133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High to low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971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819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3581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3733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44196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to 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129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transport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660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Active </a:t>
            </a:r>
            <a:r>
              <a:rPr lang="en-US" sz="6600" dirty="0">
                <a:solidFill>
                  <a:srgbClr val="FFC000"/>
                </a:solidFill>
              </a:rPr>
              <a:t> </a:t>
            </a:r>
            <a:r>
              <a:rPr lang="en-US" sz="6600" dirty="0" smtClean="0">
                <a:solidFill>
                  <a:srgbClr val="FFC000"/>
                </a:solidFill>
              </a:rPr>
              <a:t> Transport Example 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28194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5755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3583" y="25146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2227" y="35314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99918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4355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52900" y="4648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4900" y="29428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6886" y="42750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5127" y="2362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59672" y="49083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7400" y="32345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6527" y="5257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7900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43300" y="4495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88272" y="33869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714" y="41988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6293" y="189186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48500" y="389671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77000" y="539180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5060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26380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3397870">
            <a:off x="3274162" y="1874357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6798658">
            <a:off x="3435380" y="5479829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399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8485" y="61012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88616" y="56729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16213" y="62536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0396" y="554158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625365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2543" y="44852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20909" y="631671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07264" y="49845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77554" y="24016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15606" y="316624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01361" y="5715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38600" y="329762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85443" y="33160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384153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49416" y="273006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68455" y="257766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30513" y="44852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67954" y="224921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51224" y="4361794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28900" y="156604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50730" y="369438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6293" y="189186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50671" y="362607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06609" y="4679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5060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26380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Active </a:t>
            </a:r>
            <a:r>
              <a:rPr lang="en-US" sz="6600" dirty="0">
                <a:solidFill>
                  <a:srgbClr val="FFC000"/>
                </a:solidFill>
              </a:rPr>
              <a:t> </a:t>
            </a:r>
            <a:r>
              <a:rPr lang="en-US" sz="6600" dirty="0" smtClean="0">
                <a:solidFill>
                  <a:srgbClr val="FFC000"/>
                </a:solidFill>
              </a:rPr>
              <a:t> Transport Example 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3397870">
            <a:off x="3274162" y="1874357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2033728">
            <a:off x="5844876" y="4699865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8729257">
            <a:off x="2554013" y="4924981"/>
            <a:ext cx="606972" cy="433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5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24" t="19481" r="11028" b="14286"/>
          <a:stretch>
            <a:fillRect/>
          </a:stretch>
        </p:blipFill>
        <p:spPr bwMode="auto">
          <a:xfrm>
            <a:off x="685800" y="1828799"/>
            <a:ext cx="7696199" cy="467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Answer the Gummy Bear Lab </a:t>
            </a:r>
            <a:r>
              <a:rPr lang="en-US" smtClean="0">
                <a:latin typeface="Bodoni MT Black" pitchFamily="18" charset="0"/>
              </a:rPr>
              <a:t>questions on page U3-19</a:t>
            </a:r>
            <a:endParaRPr lang="en-US" dirty="0" smtClean="0">
              <a:latin typeface="Bodoni MT Black" pitchFamily="18" charset="0"/>
            </a:endParaRPr>
          </a:p>
          <a:p>
            <a:endParaRPr lang="en-US" dirty="0" smtClean="0">
              <a:latin typeface="Bodoni MT Black" pitchFamily="18" charset="0"/>
            </a:endParaRPr>
          </a:p>
          <a:p>
            <a:r>
              <a:rPr lang="en-US" dirty="0" smtClean="0">
                <a:latin typeface="Bodoni MT Black" pitchFamily="18" charset="0"/>
              </a:rPr>
              <a:t>Complete practice problems on pages U3-14, U3-15 &amp; U3-16</a:t>
            </a:r>
          </a:p>
          <a:p>
            <a:endParaRPr lang="en-US" dirty="0" smtClean="0">
              <a:latin typeface="Bodoni MT Black" pitchFamily="18" charset="0"/>
            </a:endParaRPr>
          </a:p>
          <a:p>
            <a:r>
              <a:rPr lang="en-US" dirty="0" smtClean="0">
                <a:latin typeface="Bodoni MT Black" pitchFamily="18" charset="0"/>
              </a:rPr>
              <a:t>When all practice problems are complete, Ms. Simmons must check off your work</a:t>
            </a:r>
          </a:p>
          <a:p>
            <a:pPr>
              <a:buNone/>
            </a:pPr>
            <a:endParaRPr lang="en-US" dirty="0" smtClean="0">
              <a:latin typeface="Bodoni MT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AutoNum type="arabicPeriod"/>
            </a:pPr>
            <a:r>
              <a:rPr lang="en-US" dirty="0" smtClean="0"/>
              <a:t>Draw a picture to represent </a:t>
            </a:r>
            <a:r>
              <a:rPr lang="en-US" u="sng" dirty="0" smtClean="0"/>
              <a:t>facilitated diffusion</a:t>
            </a:r>
            <a:r>
              <a:rPr lang="en-US" dirty="0" smtClean="0"/>
              <a:t>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Define </a:t>
            </a:r>
            <a:r>
              <a:rPr lang="en-US" u="sng" dirty="0" smtClean="0"/>
              <a:t>active transport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3. What is the main </a:t>
            </a:r>
            <a:r>
              <a:rPr lang="en-US" u="sng" dirty="0" smtClean="0"/>
              <a:t>difference</a:t>
            </a:r>
            <a:r>
              <a:rPr lang="en-US" dirty="0" smtClean="0"/>
              <a:t> between active and passive transport?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4. What are the 3 types of </a:t>
            </a:r>
            <a:r>
              <a:rPr lang="en-US" u="sng" dirty="0" smtClean="0"/>
              <a:t>passive transport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22917" r="10937" b="36458"/>
          <a:stretch>
            <a:fillRect/>
          </a:stretch>
        </p:blipFill>
        <p:spPr bwMode="auto">
          <a:xfrm>
            <a:off x="685800" y="1295400"/>
            <a:ext cx="812409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19792" r="16406" b="25000"/>
          <a:stretch>
            <a:fillRect/>
          </a:stretch>
        </p:blipFill>
        <p:spPr bwMode="auto">
          <a:xfrm>
            <a:off x="531962" y="838200"/>
            <a:ext cx="815627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71" t="19580" r="11217" b="45779"/>
          <a:stretch>
            <a:fillRect/>
          </a:stretch>
        </p:blipFill>
        <p:spPr bwMode="auto">
          <a:xfrm>
            <a:off x="228600" y="19050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Draw a picture of a mitochondria.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is the function of the mitochondria?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Draw a picture of a chloroplast.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is the function of the chloroplast?</a:t>
            </a:r>
          </a:p>
        </p:txBody>
      </p:sp>
    </p:spTree>
    <p:extLst>
      <p:ext uri="{BB962C8B-B14F-4D97-AF65-F5344CB8AC3E}">
        <p14:creationId xmlns:p14="http://schemas.microsoft.com/office/powerpoint/2010/main" xmlns="" val="2592591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dia.tumblr.com/tumblr_lgd1hvwBZE1qc9f5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477000" cy="495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826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750" t="53906" r="13750" b="16406"/>
          <a:stretch>
            <a:fillRect/>
          </a:stretch>
        </p:blipFill>
        <p:spPr bwMode="auto">
          <a:xfrm>
            <a:off x="152400" y="1066800"/>
            <a:ext cx="8610600" cy="263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99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balance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21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295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temperature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219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salt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447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constantly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1676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difference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1676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amount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1676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molecules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1905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membrane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905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cell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0" name="Picture 2" descr="C:\Documents and Settings\brooke1.simmons\Local Settings\Temporary Internet Files\Content.IE5\MSAVKZJL\MC90034183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200"/>
            <a:ext cx="3200400" cy="2576322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486400" y="40386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HOMEOSTASIS!!!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C000"/>
                </a:solidFill>
              </a:rPr>
              <a:t>Staying in check!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CFU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Check For Understanding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“I don’t know” </a:t>
            </a:r>
            <a:r>
              <a:rPr lang="en-US" dirty="0" smtClean="0"/>
              <a:t>is </a:t>
            </a:r>
            <a:r>
              <a:rPr lang="en-US" b="1" u="sng" dirty="0" smtClean="0"/>
              <a:t>NOT</a:t>
            </a:r>
            <a:r>
              <a:rPr lang="en-US" dirty="0" smtClean="0"/>
              <a:t> an acceptable response in this class!!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INSTEAD</a:t>
            </a:r>
          </a:p>
          <a:p>
            <a:pPr algn="ctr">
              <a:buNone/>
            </a:pPr>
            <a:r>
              <a:rPr lang="en-US" i="1" dirty="0" smtClean="0"/>
              <a:t>What did you mean by…</a:t>
            </a:r>
          </a:p>
          <a:p>
            <a:pPr algn="ctr">
              <a:buNone/>
            </a:pPr>
            <a:r>
              <a:rPr lang="en-US" i="1" dirty="0" smtClean="0"/>
              <a:t>How did you…</a:t>
            </a:r>
          </a:p>
          <a:p>
            <a:pPr algn="ctr">
              <a:buNone/>
            </a:pPr>
            <a:r>
              <a:rPr lang="en-US" i="1" dirty="0" smtClean="0"/>
              <a:t>Why is it that…</a:t>
            </a:r>
          </a:p>
          <a:p>
            <a:pPr algn="ctr">
              <a:buNone/>
            </a:pPr>
            <a:r>
              <a:rPr lang="en-US" i="1" dirty="0" smtClean="0"/>
              <a:t>Can you explain…</a:t>
            </a:r>
          </a:p>
          <a:p>
            <a:pPr algn="ctr">
              <a:buNone/>
            </a:pPr>
            <a:r>
              <a:rPr lang="en-US" i="1" dirty="0" smtClean="0"/>
              <a:t>What are some other examples of…</a:t>
            </a:r>
          </a:p>
          <a:p>
            <a:pPr algn="ctr">
              <a:buNone/>
            </a:pPr>
            <a:r>
              <a:rPr lang="en-US" i="1" dirty="0" smtClean="0"/>
              <a:t>What is the </a:t>
            </a:r>
            <a:r>
              <a:rPr lang="en-US" i="1" smtClean="0"/>
              <a:t>difference between…</a:t>
            </a:r>
            <a:endParaRPr lang="en-US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31250" r="12500" b="30208"/>
          <a:stretch>
            <a:fillRect/>
          </a:stretch>
        </p:blipFill>
        <p:spPr bwMode="auto">
          <a:xfrm>
            <a:off x="228601" y="13716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07" t="19635" r="11367" b="14917"/>
          <a:stretch>
            <a:fillRect/>
          </a:stretch>
        </p:blipFill>
        <p:spPr bwMode="auto">
          <a:xfrm>
            <a:off x="381000" y="762000"/>
            <a:ext cx="83484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004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133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High to low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971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819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3581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(PASSIVE)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3733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44196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to 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129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transport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660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Diffusion    example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1905000"/>
            <a:ext cx="4114800" cy="39624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28194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5755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2266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3583" y="25146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2227" y="353147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999186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4355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52900" y="4648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3886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4900" y="29428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6886" y="42750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5127" y="23622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59672" y="49083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7400" y="32345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6527" y="5257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79009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43300" y="44958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88272" y="3386959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2667000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714" y="4198883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6293" y="1891862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48500" y="389671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77000" y="539180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5060731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2638097"/>
            <a:ext cx="22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7688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542</Words>
  <Application>Microsoft Office PowerPoint</Application>
  <PresentationFormat>On-screen Show (4:3)</PresentationFormat>
  <Paragraphs>191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Do Now</vt:lpstr>
      <vt:lpstr>Slide 2</vt:lpstr>
      <vt:lpstr>Slide 3</vt:lpstr>
      <vt:lpstr>Slide 4</vt:lpstr>
      <vt:lpstr>Slide 5</vt:lpstr>
      <vt:lpstr>CFU Check For Understanding</vt:lpstr>
      <vt:lpstr>Practice</vt:lpstr>
      <vt:lpstr>Slide 8</vt:lpstr>
      <vt:lpstr>Diffusion    example</vt:lpstr>
      <vt:lpstr>Diffusion   example</vt:lpstr>
      <vt:lpstr>Diffusion   example</vt:lpstr>
      <vt:lpstr>Let’s See Some Diffusion</vt:lpstr>
      <vt:lpstr>CFU Check For Understanding</vt:lpstr>
      <vt:lpstr>Slide 14</vt:lpstr>
      <vt:lpstr>Osmosis Example </vt:lpstr>
      <vt:lpstr>Osmosis Example </vt:lpstr>
      <vt:lpstr>Osmosis Example </vt:lpstr>
      <vt:lpstr>Osmosis   Example</vt:lpstr>
      <vt:lpstr>Do Now</vt:lpstr>
      <vt:lpstr>Let’s See Some Osmosis </vt:lpstr>
      <vt:lpstr>Slide 21</vt:lpstr>
      <vt:lpstr>Practice!</vt:lpstr>
      <vt:lpstr>Gummy Bear Lab</vt:lpstr>
      <vt:lpstr>Slide 24</vt:lpstr>
      <vt:lpstr>Slide 25</vt:lpstr>
      <vt:lpstr>Slide 26</vt:lpstr>
      <vt:lpstr>Facilitated   Diffusion    example</vt:lpstr>
      <vt:lpstr>Facilitated   Diffusion    example</vt:lpstr>
      <vt:lpstr>Slide 29</vt:lpstr>
      <vt:lpstr>Slide 30</vt:lpstr>
      <vt:lpstr>Active   Transport Example </vt:lpstr>
      <vt:lpstr>Active   Transport Example </vt:lpstr>
      <vt:lpstr>Practice!</vt:lpstr>
      <vt:lpstr>Practice</vt:lpstr>
      <vt:lpstr>Do Now</vt:lpstr>
      <vt:lpstr>Slide 36</vt:lpstr>
      <vt:lpstr>Slide 37</vt:lpstr>
      <vt:lpstr>Slide 38</vt:lpstr>
      <vt:lpstr>Do Now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brooke1.simmons</dc:creator>
  <cp:lastModifiedBy>brooke1.simmons</cp:lastModifiedBy>
  <cp:revision>3</cp:revision>
  <dcterms:created xsi:type="dcterms:W3CDTF">2014-10-02T17:06:55Z</dcterms:created>
  <dcterms:modified xsi:type="dcterms:W3CDTF">2014-10-02T17:11:33Z</dcterms:modified>
</cp:coreProperties>
</file>